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9" r:id="rId3"/>
    <p:sldId id="258" r:id="rId4"/>
    <p:sldId id="257" r:id="rId5"/>
    <p:sldId id="260" r:id="rId6"/>
    <p:sldId id="266" r:id="rId7"/>
    <p:sldId id="270" r:id="rId8"/>
    <p:sldId id="261" r:id="rId9"/>
    <p:sldId id="263" r:id="rId10"/>
    <p:sldId id="264" r:id="rId11"/>
    <p:sldId id="265" r:id="rId12"/>
    <p:sldId id="268" r:id="rId13"/>
    <p:sldId id="269" r:id="rId14"/>
    <p:sldId id="267" r:id="rId15"/>
    <p:sldId id="27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24"/>
    <p:restoredTop sz="94609"/>
  </p:normalViewPr>
  <p:slideViewPr>
    <p:cSldViewPr snapToGrid="0">
      <p:cViewPr varScale="1">
        <p:scale>
          <a:sx n="151" d="100"/>
          <a:sy n="151" d="100"/>
        </p:scale>
        <p:origin x="95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FBC7A-F7E2-84A5-8209-4A24B0B18BD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EC0976FE-7D41-AB98-7441-FEDB911B64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EC5420E-690A-2DE8-7A76-D0B1C8B40788}"/>
              </a:ext>
            </a:extLst>
          </p:cNvPr>
          <p:cNvSpPr>
            <a:spLocks noGrp="1"/>
          </p:cNvSpPr>
          <p:nvPr>
            <p:ph type="dt" sz="half" idx="10"/>
          </p:nvPr>
        </p:nvSpPr>
        <p:spPr/>
        <p:txBody>
          <a:bodyPr/>
          <a:lstStyle/>
          <a:p>
            <a:fld id="{CD42C44F-94CC-2D4F-A65B-EB9CBF3E7E42}" type="datetimeFigureOut">
              <a:rPr lang="en-US" smtClean="0"/>
              <a:t>1/20/24</a:t>
            </a:fld>
            <a:endParaRPr lang="en-US"/>
          </a:p>
        </p:txBody>
      </p:sp>
      <p:sp>
        <p:nvSpPr>
          <p:cNvPr id="5" name="Footer Placeholder 4">
            <a:extLst>
              <a:ext uri="{FF2B5EF4-FFF2-40B4-BE49-F238E27FC236}">
                <a16:creationId xmlns:a16="http://schemas.microsoft.com/office/drawing/2014/main" id="{2693068B-C17F-CD5E-58F8-873CB587F3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39FB91-BEC7-68FB-0B87-643E0F6680CF}"/>
              </a:ext>
            </a:extLst>
          </p:cNvPr>
          <p:cNvSpPr>
            <a:spLocks noGrp="1"/>
          </p:cNvSpPr>
          <p:nvPr>
            <p:ph type="sldNum" sz="quarter" idx="12"/>
          </p:nvPr>
        </p:nvSpPr>
        <p:spPr/>
        <p:txBody>
          <a:bodyPr/>
          <a:lstStyle/>
          <a:p>
            <a:fld id="{D077CE17-2F09-9741-8035-C9ACC64C9F68}" type="slidenum">
              <a:rPr lang="en-US" smtClean="0"/>
              <a:t>‹#›</a:t>
            </a:fld>
            <a:endParaRPr lang="en-US"/>
          </a:p>
        </p:txBody>
      </p:sp>
    </p:spTree>
    <p:extLst>
      <p:ext uri="{BB962C8B-B14F-4D97-AF65-F5344CB8AC3E}">
        <p14:creationId xmlns:p14="http://schemas.microsoft.com/office/powerpoint/2010/main" val="6651124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D3B52-78EC-53D4-61FC-BD9A2CF74B79}"/>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D1535BF-3931-6FFF-9E58-97693C6B627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795CDFF-0A30-09EC-F16F-FC1F839F242E}"/>
              </a:ext>
            </a:extLst>
          </p:cNvPr>
          <p:cNvSpPr>
            <a:spLocks noGrp="1"/>
          </p:cNvSpPr>
          <p:nvPr>
            <p:ph type="dt" sz="half" idx="10"/>
          </p:nvPr>
        </p:nvSpPr>
        <p:spPr/>
        <p:txBody>
          <a:bodyPr/>
          <a:lstStyle/>
          <a:p>
            <a:fld id="{CD42C44F-94CC-2D4F-A65B-EB9CBF3E7E42}" type="datetimeFigureOut">
              <a:rPr lang="en-US" smtClean="0"/>
              <a:t>1/20/24</a:t>
            </a:fld>
            <a:endParaRPr lang="en-US"/>
          </a:p>
        </p:txBody>
      </p:sp>
      <p:sp>
        <p:nvSpPr>
          <p:cNvPr id="5" name="Footer Placeholder 4">
            <a:extLst>
              <a:ext uri="{FF2B5EF4-FFF2-40B4-BE49-F238E27FC236}">
                <a16:creationId xmlns:a16="http://schemas.microsoft.com/office/drawing/2014/main" id="{9F546A71-D231-B281-981D-5513AB8435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C43A5D-BD49-062A-A361-0D6375949A5B}"/>
              </a:ext>
            </a:extLst>
          </p:cNvPr>
          <p:cNvSpPr>
            <a:spLocks noGrp="1"/>
          </p:cNvSpPr>
          <p:nvPr>
            <p:ph type="sldNum" sz="quarter" idx="12"/>
          </p:nvPr>
        </p:nvSpPr>
        <p:spPr/>
        <p:txBody>
          <a:bodyPr/>
          <a:lstStyle/>
          <a:p>
            <a:fld id="{D077CE17-2F09-9741-8035-C9ACC64C9F68}" type="slidenum">
              <a:rPr lang="en-US" smtClean="0"/>
              <a:t>‹#›</a:t>
            </a:fld>
            <a:endParaRPr lang="en-US"/>
          </a:p>
        </p:txBody>
      </p:sp>
    </p:spTree>
    <p:extLst>
      <p:ext uri="{BB962C8B-B14F-4D97-AF65-F5344CB8AC3E}">
        <p14:creationId xmlns:p14="http://schemas.microsoft.com/office/powerpoint/2010/main" val="7906390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5F7759-BEC2-62C4-360F-4B7419286EE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4A82D78-3673-F8A3-EE77-981D648F4A7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E741248-A0F8-D086-34BA-44FAFBD176A2}"/>
              </a:ext>
            </a:extLst>
          </p:cNvPr>
          <p:cNvSpPr>
            <a:spLocks noGrp="1"/>
          </p:cNvSpPr>
          <p:nvPr>
            <p:ph type="dt" sz="half" idx="10"/>
          </p:nvPr>
        </p:nvSpPr>
        <p:spPr/>
        <p:txBody>
          <a:bodyPr/>
          <a:lstStyle/>
          <a:p>
            <a:fld id="{CD42C44F-94CC-2D4F-A65B-EB9CBF3E7E42}" type="datetimeFigureOut">
              <a:rPr lang="en-US" smtClean="0"/>
              <a:t>1/20/24</a:t>
            </a:fld>
            <a:endParaRPr lang="en-US"/>
          </a:p>
        </p:txBody>
      </p:sp>
      <p:sp>
        <p:nvSpPr>
          <p:cNvPr id="5" name="Footer Placeholder 4">
            <a:extLst>
              <a:ext uri="{FF2B5EF4-FFF2-40B4-BE49-F238E27FC236}">
                <a16:creationId xmlns:a16="http://schemas.microsoft.com/office/drawing/2014/main" id="{CF3CD004-A666-99A8-5B4B-6E66D12CCE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9C504C-9B1E-C8AA-F815-8543E2D817F7}"/>
              </a:ext>
            </a:extLst>
          </p:cNvPr>
          <p:cNvSpPr>
            <a:spLocks noGrp="1"/>
          </p:cNvSpPr>
          <p:nvPr>
            <p:ph type="sldNum" sz="quarter" idx="12"/>
          </p:nvPr>
        </p:nvSpPr>
        <p:spPr/>
        <p:txBody>
          <a:bodyPr/>
          <a:lstStyle/>
          <a:p>
            <a:fld id="{D077CE17-2F09-9741-8035-C9ACC64C9F68}" type="slidenum">
              <a:rPr lang="en-US" smtClean="0"/>
              <a:t>‹#›</a:t>
            </a:fld>
            <a:endParaRPr lang="en-US"/>
          </a:p>
        </p:txBody>
      </p:sp>
    </p:spTree>
    <p:extLst>
      <p:ext uri="{BB962C8B-B14F-4D97-AF65-F5344CB8AC3E}">
        <p14:creationId xmlns:p14="http://schemas.microsoft.com/office/powerpoint/2010/main" val="3128998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85F63-9867-FF08-72F2-F06A94585F5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DCF113B-85DF-E76D-3690-A5C9E2BD8F3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229BC44-AA7A-60BF-7DCB-CB0964CBA5B6}"/>
              </a:ext>
            </a:extLst>
          </p:cNvPr>
          <p:cNvSpPr>
            <a:spLocks noGrp="1"/>
          </p:cNvSpPr>
          <p:nvPr>
            <p:ph type="dt" sz="half" idx="10"/>
          </p:nvPr>
        </p:nvSpPr>
        <p:spPr/>
        <p:txBody>
          <a:bodyPr/>
          <a:lstStyle/>
          <a:p>
            <a:fld id="{CD42C44F-94CC-2D4F-A65B-EB9CBF3E7E42}" type="datetimeFigureOut">
              <a:rPr lang="en-US" smtClean="0"/>
              <a:t>1/20/24</a:t>
            </a:fld>
            <a:endParaRPr lang="en-US"/>
          </a:p>
        </p:txBody>
      </p:sp>
      <p:sp>
        <p:nvSpPr>
          <p:cNvPr id="5" name="Footer Placeholder 4">
            <a:extLst>
              <a:ext uri="{FF2B5EF4-FFF2-40B4-BE49-F238E27FC236}">
                <a16:creationId xmlns:a16="http://schemas.microsoft.com/office/drawing/2014/main" id="{AED33E1B-6B48-24BA-8528-A17AB590E0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51CB11-5FFE-A1E5-1F0D-A4B470163E33}"/>
              </a:ext>
            </a:extLst>
          </p:cNvPr>
          <p:cNvSpPr>
            <a:spLocks noGrp="1"/>
          </p:cNvSpPr>
          <p:nvPr>
            <p:ph type="sldNum" sz="quarter" idx="12"/>
          </p:nvPr>
        </p:nvSpPr>
        <p:spPr/>
        <p:txBody>
          <a:bodyPr/>
          <a:lstStyle/>
          <a:p>
            <a:fld id="{D077CE17-2F09-9741-8035-C9ACC64C9F68}" type="slidenum">
              <a:rPr lang="en-US" smtClean="0"/>
              <a:t>‹#›</a:t>
            </a:fld>
            <a:endParaRPr lang="en-US"/>
          </a:p>
        </p:txBody>
      </p:sp>
    </p:spTree>
    <p:extLst>
      <p:ext uri="{BB962C8B-B14F-4D97-AF65-F5344CB8AC3E}">
        <p14:creationId xmlns:p14="http://schemas.microsoft.com/office/powerpoint/2010/main" val="25594569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EFABA-282A-3812-35FE-69D5FF291FA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36DD840E-488E-42E9-E563-54DC7B4133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DEBFD48-9338-20ED-E7B8-1902287710B2}"/>
              </a:ext>
            </a:extLst>
          </p:cNvPr>
          <p:cNvSpPr>
            <a:spLocks noGrp="1"/>
          </p:cNvSpPr>
          <p:nvPr>
            <p:ph type="dt" sz="half" idx="10"/>
          </p:nvPr>
        </p:nvSpPr>
        <p:spPr/>
        <p:txBody>
          <a:bodyPr/>
          <a:lstStyle/>
          <a:p>
            <a:fld id="{CD42C44F-94CC-2D4F-A65B-EB9CBF3E7E42}" type="datetimeFigureOut">
              <a:rPr lang="en-US" smtClean="0"/>
              <a:t>1/20/24</a:t>
            </a:fld>
            <a:endParaRPr lang="en-US"/>
          </a:p>
        </p:txBody>
      </p:sp>
      <p:sp>
        <p:nvSpPr>
          <p:cNvPr id="5" name="Footer Placeholder 4">
            <a:extLst>
              <a:ext uri="{FF2B5EF4-FFF2-40B4-BE49-F238E27FC236}">
                <a16:creationId xmlns:a16="http://schemas.microsoft.com/office/drawing/2014/main" id="{09A02E61-050A-5157-ECF2-EE201D5837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DF6AFF-3CD5-E67A-C751-7B7408F84DF8}"/>
              </a:ext>
            </a:extLst>
          </p:cNvPr>
          <p:cNvSpPr>
            <a:spLocks noGrp="1"/>
          </p:cNvSpPr>
          <p:nvPr>
            <p:ph type="sldNum" sz="quarter" idx="12"/>
          </p:nvPr>
        </p:nvSpPr>
        <p:spPr/>
        <p:txBody>
          <a:bodyPr/>
          <a:lstStyle/>
          <a:p>
            <a:fld id="{D077CE17-2F09-9741-8035-C9ACC64C9F68}" type="slidenum">
              <a:rPr lang="en-US" smtClean="0"/>
              <a:t>‹#›</a:t>
            </a:fld>
            <a:endParaRPr lang="en-US"/>
          </a:p>
        </p:txBody>
      </p:sp>
    </p:spTree>
    <p:extLst>
      <p:ext uri="{BB962C8B-B14F-4D97-AF65-F5344CB8AC3E}">
        <p14:creationId xmlns:p14="http://schemas.microsoft.com/office/powerpoint/2010/main" val="1623185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3BC1A-5F93-67C8-505E-B01F2F5168E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B9848CF-19C9-081B-74CC-1A72A50EBEB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6259141-A794-8D44-D51A-1F721139554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CB4166C-5327-2D7A-F0E1-F2EDB38DBB0A}"/>
              </a:ext>
            </a:extLst>
          </p:cNvPr>
          <p:cNvSpPr>
            <a:spLocks noGrp="1"/>
          </p:cNvSpPr>
          <p:nvPr>
            <p:ph type="dt" sz="half" idx="10"/>
          </p:nvPr>
        </p:nvSpPr>
        <p:spPr/>
        <p:txBody>
          <a:bodyPr/>
          <a:lstStyle/>
          <a:p>
            <a:fld id="{CD42C44F-94CC-2D4F-A65B-EB9CBF3E7E42}" type="datetimeFigureOut">
              <a:rPr lang="en-US" smtClean="0"/>
              <a:t>1/20/24</a:t>
            </a:fld>
            <a:endParaRPr lang="en-US"/>
          </a:p>
        </p:txBody>
      </p:sp>
      <p:sp>
        <p:nvSpPr>
          <p:cNvPr id="6" name="Footer Placeholder 5">
            <a:extLst>
              <a:ext uri="{FF2B5EF4-FFF2-40B4-BE49-F238E27FC236}">
                <a16:creationId xmlns:a16="http://schemas.microsoft.com/office/drawing/2014/main" id="{7378127D-1C6A-AD52-D7E2-4CA3303E0D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076DF4-CF55-5BC3-4EF3-4FC1E8F1E48E}"/>
              </a:ext>
            </a:extLst>
          </p:cNvPr>
          <p:cNvSpPr>
            <a:spLocks noGrp="1"/>
          </p:cNvSpPr>
          <p:nvPr>
            <p:ph type="sldNum" sz="quarter" idx="12"/>
          </p:nvPr>
        </p:nvSpPr>
        <p:spPr/>
        <p:txBody>
          <a:bodyPr/>
          <a:lstStyle/>
          <a:p>
            <a:fld id="{D077CE17-2F09-9741-8035-C9ACC64C9F68}" type="slidenum">
              <a:rPr lang="en-US" smtClean="0"/>
              <a:t>‹#›</a:t>
            </a:fld>
            <a:endParaRPr lang="en-US"/>
          </a:p>
        </p:txBody>
      </p:sp>
    </p:spTree>
    <p:extLst>
      <p:ext uri="{BB962C8B-B14F-4D97-AF65-F5344CB8AC3E}">
        <p14:creationId xmlns:p14="http://schemas.microsoft.com/office/powerpoint/2010/main" val="32332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6FD28-76CF-738B-64BD-8A1DBC72AE1B}"/>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6348FFE-AAD2-20EE-4983-544E0DC0E5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5B6188C-C88A-D94C-B6CA-D2BAAA2FF0F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507D7A0-1B97-089B-71C1-F87EF2A558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CFA715E-0B85-51BA-D939-62BD3D23E03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0A71368-A2B7-FDD0-F88B-CE35569CF8FB}"/>
              </a:ext>
            </a:extLst>
          </p:cNvPr>
          <p:cNvSpPr>
            <a:spLocks noGrp="1"/>
          </p:cNvSpPr>
          <p:nvPr>
            <p:ph type="dt" sz="half" idx="10"/>
          </p:nvPr>
        </p:nvSpPr>
        <p:spPr/>
        <p:txBody>
          <a:bodyPr/>
          <a:lstStyle/>
          <a:p>
            <a:fld id="{CD42C44F-94CC-2D4F-A65B-EB9CBF3E7E42}" type="datetimeFigureOut">
              <a:rPr lang="en-US" smtClean="0"/>
              <a:t>1/20/24</a:t>
            </a:fld>
            <a:endParaRPr lang="en-US"/>
          </a:p>
        </p:txBody>
      </p:sp>
      <p:sp>
        <p:nvSpPr>
          <p:cNvPr id="8" name="Footer Placeholder 7">
            <a:extLst>
              <a:ext uri="{FF2B5EF4-FFF2-40B4-BE49-F238E27FC236}">
                <a16:creationId xmlns:a16="http://schemas.microsoft.com/office/drawing/2014/main" id="{3EAEC446-343A-49F2-B93C-FA67317D15A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E49E48D-4857-3904-2CC3-52D691339920}"/>
              </a:ext>
            </a:extLst>
          </p:cNvPr>
          <p:cNvSpPr>
            <a:spLocks noGrp="1"/>
          </p:cNvSpPr>
          <p:nvPr>
            <p:ph type="sldNum" sz="quarter" idx="12"/>
          </p:nvPr>
        </p:nvSpPr>
        <p:spPr/>
        <p:txBody>
          <a:bodyPr/>
          <a:lstStyle/>
          <a:p>
            <a:fld id="{D077CE17-2F09-9741-8035-C9ACC64C9F68}" type="slidenum">
              <a:rPr lang="en-US" smtClean="0"/>
              <a:t>‹#›</a:t>
            </a:fld>
            <a:endParaRPr lang="en-US"/>
          </a:p>
        </p:txBody>
      </p:sp>
    </p:spTree>
    <p:extLst>
      <p:ext uri="{BB962C8B-B14F-4D97-AF65-F5344CB8AC3E}">
        <p14:creationId xmlns:p14="http://schemas.microsoft.com/office/powerpoint/2010/main" val="1262239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B8C8A-974B-9F82-FF0D-C6168CC2FCD3}"/>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FAADA84-38BD-5E89-50A9-3C20BE11173E}"/>
              </a:ext>
            </a:extLst>
          </p:cNvPr>
          <p:cNvSpPr>
            <a:spLocks noGrp="1"/>
          </p:cNvSpPr>
          <p:nvPr>
            <p:ph type="dt" sz="half" idx="10"/>
          </p:nvPr>
        </p:nvSpPr>
        <p:spPr/>
        <p:txBody>
          <a:bodyPr/>
          <a:lstStyle/>
          <a:p>
            <a:fld id="{CD42C44F-94CC-2D4F-A65B-EB9CBF3E7E42}" type="datetimeFigureOut">
              <a:rPr lang="en-US" smtClean="0"/>
              <a:t>1/20/24</a:t>
            </a:fld>
            <a:endParaRPr lang="en-US"/>
          </a:p>
        </p:txBody>
      </p:sp>
      <p:sp>
        <p:nvSpPr>
          <p:cNvPr id="4" name="Footer Placeholder 3">
            <a:extLst>
              <a:ext uri="{FF2B5EF4-FFF2-40B4-BE49-F238E27FC236}">
                <a16:creationId xmlns:a16="http://schemas.microsoft.com/office/drawing/2014/main" id="{6FE22EF0-A4EF-4359-C737-B59B66B4022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056A468-EA76-B1ED-7F69-834C8BAA5F87}"/>
              </a:ext>
            </a:extLst>
          </p:cNvPr>
          <p:cNvSpPr>
            <a:spLocks noGrp="1"/>
          </p:cNvSpPr>
          <p:nvPr>
            <p:ph type="sldNum" sz="quarter" idx="12"/>
          </p:nvPr>
        </p:nvSpPr>
        <p:spPr/>
        <p:txBody>
          <a:bodyPr/>
          <a:lstStyle/>
          <a:p>
            <a:fld id="{D077CE17-2F09-9741-8035-C9ACC64C9F68}" type="slidenum">
              <a:rPr lang="en-US" smtClean="0"/>
              <a:t>‹#›</a:t>
            </a:fld>
            <a:endParaRPr lang="en-US"/>
          </a:p>
        </p:txBody>
      </p:sp>
    </p:spTree>
    <p:extLst>
      <p:ext uri="{BB962C8B-B14F-4D97-AF65-F5344CB8AC3E}">
        <p14:creationId xmlns:p14="http://schemas.microsoft.com/office/powerpoint/2010/main" val="910239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E28E97-6BA3-AB57-0EE2-13328CB6DC19}"/>
              </a:ext>
            </a:extLst>
          </p:cNvPr>
          <p:cNvSpPr>
            <a:spLocks noGrp="1"/>
          </p:cNvSpPr>
          <p:nvPr>
            <p:ph type="dt" sz="half" idx="10"/>
          </p:nvPr>
        </p:nvSpPr>
        <p:spPr/>
        <p:txBody>
          <a:bodyPr/>
          <a:lstStyle/>
          <a:p>
            <a:fld id="{CD42C44F-94CC-2D4F-A65B-EB9CBF3E7E42}" type="datetimeFigureOut">
              <a:rPr lang="en-US" smtClean="0"/>
              <a:t>1/20/24</a:t>
            </a:fld>
            <a:endParaRPr lang="en-US"/>
          </a:p>
        </p:txBody>
      </p:sp>
      <p:sp>
        <p:nvSpPr>
          <p:cNvPr id="3" name="Footer Placeholder 2">
            <a:extLst>
              <a:ext uri="{FF2B5EF4-FFF2-40B4-BE49-F238E27FC236}">
                <a16:creationId xmlns:a16="http://schemas.microsoft.com/office/drawing/2014/main" id="{FCD55A26-4865-7D15-552A-5188967044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12604-A02C-8B4F-9ABF-9C968CDEB8F3}"/>
              </a:ext>
            </a:extLst>
          </p:cNvPr>
          <p:cNvSpPr>
            <a:spLocks noGrp="1"/>
          </p:cNvSpPr>
          <p:nvPr>
            <p:ph type="sldNum" sz="quarter" idx="12"/>
          </p:nvPr>
        </p:nvSpPr>
        <p:spPr/>
        <p:txBody>
          <a:bodyPr/>
          <a:lstStyle/>
          <a:p>
            <a:fld id="{D077CE17-2F09-9741-8035-C9ACC64C9F68}" type="slidenum">
              <a:rPr lang="en-US" smtClean="0"/>
              <a:t>‹#›</a:t>
            </a:fld>
            <a:endParaRPr lang="en-US"/>
          </a:p>
        </p:txBody>
      </p:sp>
    </p:spTree>
    <p:extLst>
      <p:ext uri="{BB962C8B-B14F-4D97-AF65-F5344CB8AC3E}">
        <p14:creationId xmlns:p14="http://schemas.microsoft.com/office/powerpoint/2010/main" val="3868407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C6EA5-1BA3-C1B4-9C07-80029438FEA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A6D4544-6390-6113-4FCB-07E68E4A63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ECCB704-23A9-244B-6634-CC0748664E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C76F66C-F7BD-80B2-B3BB-5BD945223AA8}"/>
              </a:ext>
            </a:extLst>
          </p:cNvPr>
          <p:cNvSpPr>
            <a:spLocks noGrp="1"/>
          </p:cNvSpPr>
          <p:nvPr>
            <p:ph type="dt" sz="half" idx="10"/>
          </p:nvPr>
        </p:nvSpPr>
        <p:spPr/>
        <p:txBody>
          <a:bodyPr/>
          <a:lstStyle/>
          <a:p>
            <a:fld id="{CD42C44F-94CC-2D4F-A65B-EB9CBF3E7E42}" type="datetimeFigureOut">
              <a:rPr lang="en-US" smtClean="0"/>
              <a:t>1/20/24</a:t>
            </a:fld>
            <a:endParaRPr lang="en-US"/>
          </a:p>
        </p:txBody>
      </p:sp>
      <p:sp>
        <p:nvSpPr>
          <p:cNvPr id="6" name="Footer Placeholder 5">
            <a:extLst>
              <a:ext uri="{FF2B5EF4-FFF2-40B4-BE49-F238E27FC236}">
                <a16:creationId xmlns:a16="http://schemas.microsoft.com/office/drawing/2014/main" id="{8BD67DE3-AB3A-442D-C134-6AA793F4AD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A473A3-9E5F-E3C6-761B-814F70A42480}"/>
              </a:ext>
            </a:extLst>
          </p:cNvPr>
          <p:cNvSpPr>
            <a:spLocks noGrp="1"/>
          </p:cNvSpPr>
          <p:nvPr>
            <p:ph type="sldNum" sz="quarter" idx="12"/>
          </p:nvPr>
        </p:nvSpPr>
        <p:spPr/>
        <p:txBody>
          <a:bodyPr/>
          <a:lstStyle/>
          <a:p>
            <a:fld id="{D077CE17-2F09-9741-8035-C9ACC64C9F68}" type="slidenum">
              <a:rPr lang="en-US" smtClean="0"/>
              <a:t>‹#›</a:t>
            </a:fld>
            <a:endParaRPr lang="en-US"/>
          </a:p>
        </p:txBody>
      </p:sp>
    </p:spTree>
    <p:extLst>
      <p:ext uri="{BB962C8B-B14F-4D97-AF65-F5344CB8AC3E}">
        <p14:creationId xmlns:p14="http://schemas.microsoft.com/office/powerpoint/2010/main" val="271462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67209-AAC2-C353-C5BF-278BCAC70AC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5D407F8-F529-13BD-FCDF-FEA60C9DC4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5AF293-3116-EB58-63A2-6ED28DF1EE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535C29B-A972-32D3-1A41-AA45BB29B298}"/>
              </a:ext>
            </a:extLst>
          </p:cNvPr>
          <p:cNvSpPr>
            <a:spLocks noGrp="1"/>
          </p:cNvSpPr>
          <p:nvPr>
            <p:ph type="dt" sz="half" idx="10"/>
          </p:nvPr>
        </p:nvSpPr>
        <p:spPr/>
        <p:txBody>
          <a:bodyPr/>
          <a:lstStyle/>
          <a:p>
            <a:fld id="{CD42C44F-94CC-2D4F-A65B-EB9CBF3E7E42}" type="datetimeFigureOut">
              <a:rPr lang="en-US" smtClean="0"/>
              <a:t>1/20/24</a:t>
            </a:fld>
            <a:endParaRPr lang="en-US"/>
          </a:p>
        </p:txBody>
      </p:sp>
      <p:sp>
        <p:nvSpPr>
          <p:cNvPr id="6" name="Footer Placeholder 5">
            <a:extLst>
              <a:ext uri="{FF2B5EF4-FFF2-40B4-BE49-F238E27FC236}">
                <a16:creationId xmlns:a16="http://schemas.microsoft.com/office/drawing/2014/main" id="{C4C86AE2-EA87-BED1-D518-D979EC60BE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BC5BF4-25E5-32DC-F6DF-5EC77BDBF823}"/>
              </a:ext>
            </a:extLst>
          </p:cNvPr>
          <p:cNvSpPr>
            <a:spLocks noGrp="1"/>
          </p:cNvSpPr>
          <p:nvPr>
            <p:ph type="sldNum" sz="quarter" idx="12"/>
          </p:nvPr>
        </p:nvSpPr>
        <p:spPr/>
        <p:txBody>
          <a:bodyPr/>
          <a:lstStyle/>
          <a:p>
            <a:fld id="{D077CE17-2F09-9741-8035-C9ACC64C9F68}" type="slidenum">
              <a:rPr lang="en-US" smtClean="0"/>
              <a:t>‹#›</a:t>
            </a:fld>
            <a:endParaRPr lang="en-US"/>
          </a:p>
        </p:txBody>
      </p:sp>
    </p:spTree>
    <p:extLst>
      <p:ext uri="{BB962C8B-B14F-4D97-AF65-F5344CB8AC3E}">
        <p14:creationId xmlns:p14="http://schemas.microsoft.com/office/powerpoint/2010/main" val="3691132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43188"/>
            <a:lum/>
          </a:blip>
          <a:srcRect/>
          <a:tile tx="0" ty="0" sx="100000" sy="100000" flip="y" algn="tl"/>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F8A228-FDD6-851E-9DE1-DC4527D9C6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49ABFEE-15FD-0B91-F4A4-1B6257499E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1D77B05-C324-F253-208D-F3611D0F2A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42C44F-94CC-2D4F-A65B-EB9CBF3E7E42}" type="datetimeFigureOut">
              <a:rPr lang="en-US" smtClean="0"/>
              <a:t>1/20/24</a:t>
            </a:fld>
            <a:endParaRPr lang="en-US"/>
          </a:p>
        </p:txBody>
      </p:sp>
      <p:sp>
        <p:nvSpPr>
          <p:cNvPr id="5" name="Footer Placeholder 4">
            <a:extLst>
              <a:ext uri="{FF2B5EF4-FFF2-40B4-BE49-F238E27FC236}">
                <a16:creationId xmlns:a16="http://schemas.microsoft.com/office/drawing/2014/main" id="{F6504001-DFB3-5538-B145-B4A712EDF3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A62243-B372-935E-F5D1-6BA36FDB43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77CE17-2F09-9741-8035-C9ACC64C9F68}" type="slidenum">
              <a:rPr lang="en-US" smtClean="0"/>
              <a:t>‹#›</a:t>
            </a:fld>
            <a:endParaRPr lang="en-US"/>
          </a:p>
        </p:txBody>
      </p:sp>
    </p:spTree>
    <p:extLst>
      <p:ext uri="{BB962C8B-B14F-4D97-AF65-F5344CB8AC3E}">
        <p14:creationId xmlns:p14="http://schemas.microsoft.com/office/powerpoint/2010/main" val="5068853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743F21B1-DBB0-D93D-7EFC-61C9B52ABB2E}"/>
              </a:ext>
            </a:extLst>
          </p:cNvPr>
          <p:cNvPicPr>
            <a:picLocks noChangeAspect="1"/>
          </p:cNvPicPr>
          <p:nvPr/>
        </p:nvPicPr>
        <p:blipFill rotWithShape="1">
          <a:blip r:embed="rId2"/>
          <a:srcRect t="899"/>
          <a:stretch/>
        </p:blipFill>
        <p:spPr>
          <a:xfrm>
            <a:off x="20" y="1"/>
            <a:ext cx="12191980" cy="6857999"/>
          </a:xfrm>
          <a:prstGeom prst="rect">
            <a:avLst/>
          </a:prstGeom>
        </p:spPr>
      </p:pic>
    </p:spTree>
    <p:extLst>
      <p:ext uri="{BB962C8B-B14F-4D97-AF65-F5344CB8AC3E}">
        <p14:creationId xmlns:p14="http://schemas.microsoft.com/office/powerpoint/2010/main" val="41038049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alphaModFix amt="43188"/>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81F87-81CE-C9D3-A6C8-F16BB9A550A4}"/>
              </a:ext>
            </a:extLst>
          </p:cNvPr>
          <p:cNvSpPr>
            <a:spLocks noGrp="1"/>
          </p:cNvSpPr>
          <p:nvPr>
            <p:ph type="title"/>
          </p:nvPr>
        </p:nvSpPr>
        <p:spPr>
          <a:xfrm>
            <a:off x="546652" y="18255"/>
            <a:ext cx="10515600" cy="1325563"/>
          </a:xfrm>
        </p:spPr>
        <p:txBody>
          <a:bodyPr/>
          <a:lstStyle/>
          <a:p>
            <a:r>
              <a:rPr lang="en-US" dirty="0"/>
              <a:t>Model</a:t>
            </a:r>
            <a:br>
              <a:rPr lang="en-US" dirty="0"/>
            </a:br>
            <a:r>
              <a:rPr lang="en-US" dirty="0"/>
              <a:t>Explainer </a:t>
            </a:r>
          </a:p>
        </p:txBody>
      </p:sp>
      <p:pic>
        <p:nvPicPr>
          <p:cNvPr id="9" name="Picture 8">
            <a:extLst>
              <a:ext uri="{FF2B5EF4-FFF2-40B4-BE49-F238E27FC236}">
                <a16:creationId xmlns:a16="http://schemas.microsoft.com/office/drawing/2014/main" id="{C34C649A-9907-9DA6-D1B5-5A98CEC92867}"/>
              </a:ext>
            </a:extLst>
          </p:cNvPr>
          <p:cNvPicPr>
            <a:picLocks noChangeAspect="1"/>
          </p:cNvPicPr>
          <p:nvPr/>
        </p:nvPicPr>
        <p:blipFill>
          <a:blip r:embed="rId3"/>
          <a:stretch>
            <a:fillRect/>
          </a:stretch>
        </p:blipFill>
        <p:spPr>
          <a:xfrm>
            <a:off x="3187473" y="-18255"/>
            <a:ext cx="5817054" cy="6858000"/>
          </a:xfrm>
          <a:prstGeom prst="rect">
            <a:avLst/>
          </a:prstGeom>
        </p:spPr>
      </p:pic>
    </p:spTree>
    <p:extLst>
      <p:ext uri="{BB962C8B-B14F-4D97-AF65-F5344CB8AC3E}">
        <p14:creationId xmlns:p14="http://schemas.microsoft.com/office/powerpoint/2010/main" val="2545183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3188"/>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05BDB-38B8-C8CC-B0F1-6063905022D2}"/>
              </a:ext>
            </a:extLst>
          </p:cNvPr>
          <p:cNvSpPr>
            <a:spLocks noGrp="1"/>
          </p:cNvSpPr>
          <p:nvPr>
            <p:ph type="title"/>
          </p:nvPr>
        </p:nvSpPr>
        <p:spPr>
          <a:xfrm>
            <a:off x="390144" y="77484"/>
            <a:ext cx="10515600" cy="1325563"/>
          </a:xfrm>
        </p:spPr>
        <p:txBody>
          <a:bodyPr>
            <a:normAutofit/>
          </a:bodyPr>
          <a:lstStyle/>
          <a:p>
            <a:r>
              <a:rPr lang="en-US" sz="2400" dirty="0">
                <a:latin typeface="Adelle Sans Devanagari" panose="02000503000000020004" pitchFamily="2" charset="-78"/>
                <a:cs typeface="Adelle Sans Devanagari" panose="02000503000000020004" pitchFamily="2" charset="-78"/>
              </a:rPr>
              <a:t>Results Reveal and Questions  </a:t>
            </a:r>
          </a:p>
        </p:txBody>
      </p:sp>
      <p:sp>
        <p:nvSpPr>
          <p:cNvPr id="4" name="Content Placeholder 3">
            <a:extLst>
              <a:ext uri="{FF2B5EF4-FFF2-40B4-BE49-F238E27FC236}">
                <a16:creationId xmlns:a16="http://schemas.microsoft.com/office/drawing/2014/main" id="{161F45C1-812B-BAE9-BEFC-484D63214C10}"/>
              </a:ext>
            </a:extLst>
          </p:cNvPr>
          <p:cNvSpPr>
            <a:spLocks noGrp="1"/>
          </p:cNvSpPr>
          <p:nvPr>
            <p:ph idx="1"/>
          </p:nvPr>
        </p:nvSpPr>
        <p:spPr>
          <a:xfrm>
            <a:off x="5111496" y="2354023"/>
            <a:ext cx="1271016" cy="1155319"/>
          </a:xfrm>
          <a:prstGeom prst="roundRect">
            <a:avLst/>
          </a:prstGeom>
          <a:gradFill flip="none" rotWithShape="1">
            <a:gsLst>
              <a:gs pos="0">
                <a:schemeClr val="accent4">
                  <a:lumMod val="0"/>
                  <a:lumOff val="100000"/>
                </a:schemeClr>
              </a:gs>
              <a:gs pos="48000">
                <a:schemeClr val="accent4">
                  <a:lumMod val="0"/>
                  <a:lumOff val="100000"/>
                  <a:alpha val="3000"/>
                </a:schemeClr>
              </a:gs>
              <a:gs pos="100000">
                <a:schemeClr val="accent4">
                  <a:lumMod val="100000"/>
                </a:schemeClr>
              </a:gs>
            </a:gsLst>
            <a:path path="circle">
              <a:fillToRect l="50000" t="-80000" r="50000" b="18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US" dirty="0">
                <a:solidFill>
                  <a:schemeClr val="tx1"/>
                </a:solidFill>
              </a:rPr>
              <a:t>   73%</a:t>
            </a:r>
          </a:p>
        </p:txBody>
      </p:sp>
    </p:spTree>
    <p:extLst>
      <p:ext uri="{BB962C8B-B14F-4D97-AF65-F5344CB8AC3E}">
        <p14:creationId xmlns:p14="http://schemas.microsoft.com/office/powerpoint/2010/main" val="3788191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29D26-E518-CA20-CAAB-2C2C0D6A634C}"/>
              </a:ext>
            </a:extLst>
          </p:cNvPr>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2008902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675F2-3BA4-B197-DDF8-E690FEC624DA}"/>
              </a:ext>
            </a:extLst>
          </p:cNvPr>
          <p:cNvSpPr>
            <a:spLocks noGrp="1"/>
          </p:cNvSpPr>
          <p:nvPr>
            <p:ph type="title"/>
          </p:nvPr>
        </p:nvSpPr>
        <p:spPr/>
        <p:txBody>
          <a:bodyPr/>
          <a:lstStyle/>
          <a:p>
            <a:r>
              <a:rPr lang="en-US" dirty="0"/>
              <a:t>Model 1 Correlation</a:t>
            </a:r>
          </a:p>
        </p:txBody>
      </p:sp>
      <p:pic>
        <p:nvPicPr>
          <p:cNvPr id="5" name="Content Placeholder 4">
            <a:extLst>
              <a:ext uri="{FF2B5EF4-FFF2-40B4-BE49-F238E27FC236}">
                <a16:creationId xmlns:a16="http://schemas.microsoft.com/office/drawing/2014/main" id="{BD0F317F-7661-69CE-2DD1-97425155F3F5}"/>
              </a:ext>
            </a:extLst>
          </p:cNvPr>
          <p:cNvPicPr>
            <a:picLocks noGrp="1" noChangeAspect="1"/>
          </p:cNvPicPr>
          <p:nvPr>
            <p:ph idx="1"/>
          </p:nvPr>
        </p:nvPicPr>
        <p:blipFill>
          <a:blip r:embed="rId2"/>
          <a:stretch>
            <a:fillRect/>
          </a:stretch>
        </p:blipFill>
        <p:spPr>
          <a:xfrm>
            <a:off x="3294916" y="1690688"/>
            <a:ext cx="4852359" cy="4351338"/>
          </a:xfrm>
        </p:spPr>
      </p:pic>
    </p:spTree>
    <p:extLst>
      <p:ext uri="{BB962C8B-B14F-4D97-AF65-F5344CB8AC3E}">
        <p14:creationId xmlns:p14="http://schemas.microsoft.com/office/powerpoint/2010/main" val="3005586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4D7F0A8-AB06-2569-B40D-9DA1C64B6627}"/>
              </a:ext>
            </a:extLst>
          </p:cNvPr>
          <p:cNvPicPr>
            <a:picLocks noGrp="1" noChangeAspect="1"/>
          </p:cNvPicPr>
          <p:nvPr>
            <p:ph idx="1"/>
          </p:nvPr>
        </p:nvPicPr>
        <p:blipFill>
          <a:blip r:embed="rId2"/>
          <a:stretch>
            <a:fillRect/>
          </a:stretch>
        </p:blipFill>
        <p:spPr>
          <a:xfrm>
            <a:off x="2539149" y="0"/>
            <a:ext cx="7113702" cy="7428312"/>
          </a:xfrm>
        </p:spPr>
      </p:pic>
      <p:sp>
        <p:nvSpPr>
          <p:cNvPr id="7" name="Title 6">
            <a:extLst>
              <a:ext uri="{FF2B5EF4-FFF2-40B4-BE49-F238E27FC236}">
                <a16:creationId xmlns:a16="http://schemas.microsoft.com/office/drawing/2014/main" id="{CCD6BFA8-97EF-7D4B-95DF-9B14EFBAE6F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620065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03847-F438-BA59-DF33-6FD788CED83A}"/>
              </a:ext>
            </a:extLst>
          </p:cNvPr>
          <p:cNvSpPr>
            <a:spLocks noGrp="1"/>
          </p:cNvSpPr>
          <p:nvPr>
            <p:ph type="title"/>
          </p:nvPr>
        </p:nvSpPr>
        <p:spPr/>
        <p:txBody>
          <a:bodyPr/>
          <a:lstStyle/>
          <a:p>
            <a:r>
              <a:rPr lang="en-US" b="1" dirty="0"/>
              <a:t>Entropy</a:t>
            </a:r>
          </a:p>
        </p:txBody>
      </p:sp>
      <p:sp>
        <p:nvSpPr>
          <p:cNvPr id="3" name="Content Placeholder 2">
            <a:extLst>
              <a:ext uri="{FF2B5EF4-FFF2-40B4-BE49-F238E27FC236}">
                <a16:creationId xmlns:a16="http://schemas.microsoft.com/office/drawing/2014/main" id="{1E8D9E3B-95AB-4207-AFE2-74E16CB60EB7}"/>
              </a:ext>
            </a:extLst>
          </p:cNvPr>
          <p:cNvSpPr>
            <a:spLocks noGrp="1"/>
          </p:cNvSpPr>
          <p:nvPr>
            <p:ph idx="1"/>
          </p:nvPr>
        </p:nvSpPr>
        <p:spPr>
          <a:xfrm>
            <a:off x="838200" y="1523873"/>
            <a:ext cx="10515600" cy="4351338"/>
          </a:xfrm>
        </p:spPr>
        <p:txBody>
          <a:bodyPr>
            <a:normAutofit fontScale="32500" lnSpcReduction="20000"/>
          </a:bodyPr>
          <a:lstStyle/>
          <a:p>
            <a:pPr algn="l"/>
            <a:r>
              <a:rPr lang="en-IN" b="0" i="0" dirty="0">
                <a:effectLst/>
                <a:latin typeface="Söhne"/>
              </a:rPr>
              <a:t>In simple terms, the code calculates a measure called entropy for books based on their genre and author. </a:t>
            </a:r>
          </a:p>
          <a:p>
            <a:pPr marL="0" indent="0" algn="l">
              <a:buNone/>
            </a:pPr>
            <a:r>
              <a:rPr lang="en-IN" b="0" i="0" dirty="0">
                <a:effectLst/>
                <a:latin typeface="Söhne"/>
              </a:rPr>
              <a:t>         Entropy is a way to quantify the amount of uncertainty or disorder in a set of data.</a:t>
            </a:r>
          </a:p>
          <a:p>
            <a:pPr algn="l"/>
            <a:endParaRPr lang="en-IN" b="0" i="0" dirty="0">
              <a:effectLst/>
              <a:latin typeface="Söhne"/>
            </a:endParaRPr>
          </a:p>
          <a:p>
            <a:pPr algn="l"/>
            <a:r>
              <a:rPr lang="en-IN" b="1" i="0" dirty="0">
                <a:effectLst/>
                <a:latin typeface="Söhne"/>
              </a:rPr>
              <a:t>CODE</a:t>
            </a:r>
            <a:endParaRPr lang="en-IN" b="0" i="0" dirty="0">
              <a:effectLst/>
              <a:latin typeface="Söhne"/>
            </a:endParaRPr>
          </a:p>
          <a:p>
            <a:pPr lvl="1"/>
            <a:r>
              <a:rPr lang="en-IN" b="0" i="1" dirty="0">
                <a:effectLst/>
                <a:latin typeface="Menlo" panose="020B0609030804020204" pitchFamily="49" charset="0"/>
              </a:rPr>
              <a:t>def </a:t>
            </a:r>
            <a:r>
              <a:rPr lang="en-IN" b="0" i="1" dirty="0" err="1">
                <a:effectLst/>
                <a:latin typeface="Menlo" panose="020B0609030804020204" pitchFamily="49" charset="0"/>
              </a:rPr>
              <a:t>calculate_entropy</a:t>
            </a:r>
            <a:r>
              <a:rPr lang="en-IN" b="0" i="1" dirty="0">
                <a:effectLst/>
                <a:latin typeface="Menlo" panose="020B0609030804020204" pitchFamily="49" charset="0"/>
              </a:rPr>
              <a:t>(series):</a:t>
            </a:r>
          </a:p>
          <a:p>
            <a:pPr lvl="1"/>
            <a:r>
              <a:rPr lang="en-IN" b="0" i="1" dirty="0">
                <a:effectLst/>
                <a:latin typeface="Menlo" panose="020B0609030804020204" pitchFamily="49" charset="0"/>
              </a:rPr>
              <a:t>counts = </a:t>
            </a:r>
            <a:r>
              <a:rPr lang="en-IN" b="0" i="1" dirty="0" err="1">
                <a:effectLst/>
                <a:latin typeface="Menlo" panose="020B0609030804020204" pitchFamily="49" charset="0"/>
              </a:rPr>
              <a:t>series.value_counts</a:t>
            </a:r>
            <a:r>
              <a:rPr lang="en-IN" b="0" i="1" dirty="0">
                <a:effectLst/>
                <a:latin typeface="Menlo" panose="020B0609030804020204" pitchFamily="49" charset="0"/>
              </a:rPr>
              <a:t>(normalize=True)</a:t>
            </a:r>
          </a:p>
          <a:p>
            <a:pPr lvl="1"/>
            <a:r>
              <a:rPr lang="en-IN" b="0" i="1" dirty="0">
                <a:effectLst/>
                <a:latin typeface="Menlo" panose="020B0609030804020204" pitchFamily="49" charset="0"/>
              </a:rPr>
              <a:t>entropy = -</a:t>
            </a:r>
            <a:r>
              <a:rPr lang="en-IN" b="0" i="1" dirty="0" err="1">
                <a:effectLst/>
                <a:latin typeface="Menlo" panose="020B0609030804020204" pitchFamily="49" charset="0"/>
              </a:rPr>
              <a:t>np.sum</a:t>
            </a:r>
            <a:r>
              <a:rPr lang="en-IN" b="0" i="1" dirty="0">
                <a:effectLst/>
                <a:latin typeface="Menlo" panose="020B0609030804020204" pitchFamily="49" charset="0"/>
              </a:rPr>
              <a:t>(counts * np.log2(counts))</a:t>
            </a:r>
          </a:p>
          <a:p>
            <a:pPr lvl="1"/>
            <a:r>
              <a:rPr lang="en-IN" b="0" i="1" dirty="0">
                <a:effectLst/>
                <a:latin typeface="Menlo" panose="020B0609030804020204" pitchFamily="49" charset="0"/>
              </a:rPr>
              <a:t>return entropy</a:t>
            </a:r>
          </a:p>
          <a:p>
            <a:pPr lvl="1"/>
            <a:br>
              <a:rPr lang="en-IN" b="0" i="1" dirty="0">
                <a:effectLst/>
                <a:latin typeface="Menlo" panose="020B0609030804020204" pitchFamily="49" charset="0"/>
              </a:rPr>
            </a:br>
            <a:r>
              <a:rPr lang="en-IN" b="0" i="1" dirty="0" err="1">
                <a:effectLst/>
                <a:latin typeface="Menlo" panose="020B0609030804020204" pitchFamily="49" charset="0"/>
              </a:rPr>
              <a:t>entropy_by_Book_category</a:t>
            </a:r>
            <a:r>
              <a:rPr lang="en-IN" b="0" i="1" dirty="0">
                <a:effectLst/>
                <a:latin typeface="Menlo" panose="020B0609030804020204" pitchFamily="49" charset="0"/>
              </a:rPr>
              <a:t> = Modelready_df_v2.groupby(['</a:t>
            </a:r>
            <a:r>
              <a:rPr lang="en-IN" b="0" i="1" dirty="0" err="1">
                <a:effectLst/>
                <a:latin typeface="Menlo" panose="020B0609030804020204" pitchFamily="49" charset="0"/>
              </a:rPr>
              <a:t>Genre','Author</a:t>
            </a:r>
            <a:r>
              <a:rPr lang="en-IN" b="0" i="1" dirty="0">
                <a:effectLst/>
                <a:latin typeface="Menlo" panose="020B0609030804020204" pitchFamily="49" charset="0"/>
              </a:rPr>
              <a:t>'])['Price'].apply(</a:t>
            </a:r>
            <a:r>
              <a:rPr lang="en-IN" b="0" i="1" dirty="0" err="1">
                <a:effectLst/>
                <a:latin typeface="Menlo" panose="020B0609030804020204" pitchFamily="49" charset="0"/>
              </a:rPr>
              <a:t>calculate_entropy</a:t>
            </a:r>
            <a:r>
              <a:rPr lang="en-IN" b="0" i="1" dirty="0">
                <a:effectLst/>
                <a:latin typeface="Menlo" panose="020B0609030804020204" pitchFamily="49" charset="0"/>
              </a:rPr>
              <a:t>).</a:t>
            </a:r>
            <a:r>
              <a:rPr lang="en-IN" b="0" i="1" dirty="0" err="1">
                <a:effectLst/>
                <a:latin typeface="Menlo" panose="020B0609030804020204" pitchFamily="49" charset="0"/>
              </a:rPr>
              <a:t>reset_index</a:t>
            </a:r>
            <a:r>
              <a:rPr lang="en-IN" b="0" i="1" dirty="0">
                <a:effectLst/>
                <a:latin typeface="Menlo" panose="020B0609030804020204" pitchFamily="49" charset="0"/>
              </a:rPr>
              <a:t>()</a:t>
            </a:r>
          </a:p>
          <a:p>
            <a:pPr lvl="1"/>
            <a:r>
              <a:rPr lang="en-IN" b="0" i="1" dirty="0" err="1">
                <a:effectLst/>
                <a:latin typeface="Menlo" panose="020B0609030804020204" pitchFamily="49" charset="0"/>
              </a:rPr>
              <a:t>entropy_by_Book_category.columns</a:t>
            </a:r>
            <a:r>
              <a:rPr lang="en-IN" b="0" i="1" dirty="0">
                <a:effectLst/>
                <a:latin typeface="Menlo" panose="020B0609030804020204" pitchFamily="49" charset="0"/>
              </a:rPr>
              <a:t> = ['</a:t>
            </a:r>
            <a:r>
              <a:rPr lang="en-IN" b="0" i="1" dirty="0" err="1">
                <a:effectLst/>
                <a:latin typeface="Menlo" panose="020B0609030804020204" pitchFamily="49" charset="0"/>
              </a:rPr>
              <a:t>Genre','Author</a:t>
            </a:r>
            <a:r>
              <a:rPr lang="en-IN" b="0" i="1" dirty="0">
                <a:effectLst/>
                <a:latin typeface="Menlo" panose="020B0609030804020204" pitchFamily="49" charset="0"/>
              </a:rPr>
              <a:t>', '</a:t>
            </a:r>
            <a:r>
              <a:rPr lang="en-IN" b="0" i="1" dirty="0" err="1">
                <a:effectLst/>
                <a:latin typeface="Menlo" panose="020B0609030804020204" pitchFamily="49" charset="0"/>
              </a:rPr>
              <a:t>GenreAuthorEntropy</a:t>
            </a:r>
            <a:r>
              <a:rPr lang="en-IN" b="0" i="1" dirty="0">
                <a:effectLst/>
                <a:latin typeface="Menlo" panose="020B0609030804020204" pitchFamily="49" charset="0"/>
              </a:rPr>
              <a:t>']</a:t>
            </a:r>
          </a:p>
          <a:p>
            <a:pPr lvl="1"/>
            <a:br>
              <a:rPr lang="en-IN" b="0" i="1" dirty="0">
                <a:effectLst/>
                <a:latin typeface="Menlo" panose="020B0609030804020204" pitchFamily="49" charset="0"/>
              </a:rPr>
            </a:br>
            <a:r>
              <a:rPr lang="en-IN" b="0" i="1" dirty="0" err="1">
                <a:effectLst/>
                <a:latin typeface="Menlo" panose="020B0609030804020204" pitchFamily="49" charset="0"/>
              </a:rPr>
              <a:t>entropy_by_Book_category</a:t>
            </a:r>
            <a:endParaRPr lang="en-IN" b="0" i="1" dirty="0">
              <a:effectLst/>
              <a:latin typeface="Menlo" panose="020B0609030804020204" pitchFamily="49" charset="0"/>
            </a:endParaRPr>
          </a:p>
          <a:p>
            <a:pPr algn="l"/>
            <a:endParaRPr lang="en-IN" b="0" i="0" dirty="0">
              <a:effectLst/>
              <a:latin typeface="Söhne"/>
            </a:endParaRPr>
          </a:p>
          <a:p>
            <a:pPr algn="l">
              <a:buFont typeface="+mj-lt"/>
              <a:buAutoNum type="arabicPeriod"/>
            </a:pPr>
            <a:r>
              <a:rPr lang="en-IN" b="1" i="0" dirty="0" err="1">
                <a:effectLst/>
                <a:latin typeface="Söhne"/>
              </a:rPr>
              <a:t>calculate_entropy</a:t>
            </a:r>
            <a:r>
              <a:rPr lang="en-IN" b="1" i="0" dirty="0">
                <a:effectLst/>
                <a:latin typeface="Söhne"/>
              </a:rPr>
              <a:t> function:</a:t>
            </a:r>
          </a:p>
          <a:p>
            <a:pPr marL="457200" lvl="1" indent="0" algn="l">
              <a:buNone/>
            </a:pPr>
            <a:r>
              <a:rPr lang="en-IN" dirty="0">
                <a:latin typeface="Söhne"/>
              </a:rPr>
              <a:t>1.         </a:t>
            </a:r>
            <a:r>
              <a:rPr lang="en-IN" b="0" i="0" dirty="0">
                <a:effectLst/>
                <a:latin typeface="Söhne"/>
              </a:rPr>
              <a:t>Calculates the relative frequency (normalized value counts) of each unique element in the series.</a:t>
            </a:r>
          </a:p>
          <a:p>
            <a:pPr marL="457200" lvl="1" indent="0" algn="l">
              <a:buNone/>
            </a:pPr>
            <a:r>
              <a:rPr lang="en-IN" b="0" i="0" dirty="0">
                <a:effectLst/>
                <a:latin typeface="Söhne"/>
              </a:rPr>
              <a:t>2.         Computes the entropy using the formula: </a:t>
            </a:r>
            <a:r>
              <a:rPr lang="en-IN" b="0" i="0" dirty="0">
                <a:effectLst/>
                <a:latin typeface="KaTeX_Main"/>
              </a:rPr>
              <a:t>entropy=−∑��⋅log⁡2(��)entropy=−</a:t>
            </a:r>
            <a:r>
              <a:rPr lang="en-IN" b="0" i="0" dirty="0">
                <a:effectLst/>
                <a:latin typeface="KaTeX_Size1"/>
              </a:rPr>
              <a:t>∑</a:t>
            </a:r>
            <a:r>
              <a:rPr lang="en-IN" b="0" i="1" dirty="0">
                <a:effectLst/>
                <a:latin typeface="KaTeX_Math"/>
              </a:rPr>
              <a:t>pi</a:t>
            </a:r>
            <a:r>
              <a:rPr lang="en-IN" b="0" i="0" dirty="0">
                <a:effectLst/>
                <a:latin typeface="KaTeX_Main"/>
              </a:rPr>
              <a:t>​⋅log2​(</a:t>
            </a:r>
            <a:r>
              <a:rPr lang="en-IN" b="0" i="1" dirty="0">
                <a:effectLst/>
                <a:latin typeface="KaTeX_Math"/>
              </a:rPr>
              <a:t>pi</a:t>
            </a:r>
            <a:r>
              <a:rPr lang="en-IN" b="0" i="0" dirty="0">
                <a:effectLst/>
                <a:latin typeface="KaTeX_Main"/>
              </a:rPr>
              <a:t>​)</a:t>
            </a:r>
            <a:r>
              <a:rPr lang="en-IN" b="0" i="0" dirty="0">
                <a:effectLst/>
                <a:latin typeface="Söhne"/>
              </a:rPr>
              <a:t>, where </a:t>
            </a:r>
            <a:r>
              <a:rPr lang="en-IN" b="0" i="0" dirty="0">
                <a:effectLst/>
                <a:latin typeface="KaTeX_Main"/>
              </a:rPr>
              <a:t>��</a:t>
            </a:r>
            <a:r>
              <a:rPr lang="en-IN" b="0" i="1" dirty="0">
                <a:effectLst/>
                <a:latin typeface="KaTeX_Math"/>
              </a:rPr>
              <a:t>pi</a:t>
            </a:r>
            <a:r>
              <a:rPr lang="en-IN" b="0" i="0" dirty="0">
                <a:effectLst/>
                <a:latin typeface="KaTeX_Main"/>
              </a:rPr>
              <a:t>​</a:t>
            </a:r>
            <a:r>
              <a:rPr lang="en-IN" b="0" i="0" dirty="0">
                <a:effectLst/>
                <a:latin typeface="Söhne"/>
              </a:rPr>
              <a:t> is the probability of each unique element.</a:t>
            </a:r>
          </a:p>
          <a:p>
            <a:pPr marL="742950" lvl="1" indent="-285750" algn="l">
              <a:buFont typeface="+mj-lt"/>
              <a:buAutoNum type="arabicPeriod"/>
            </a:pPr>
            <a:endParaRPr lang="en-IN" b="0" i="0" dirty="0">
              <a:effectLst/>
              <a:latin typeface="Söhne"/>
            </a:endParaRPr>
          </a:p>
          <a:p>
            <a:pPr algn="l">
              <a:buFont typeface="+mj-lt"/>
              <a:buAutoNum type="arabicPeriod"/>
            </a:pPr>
            <a:r>
              <a:rPr lang="en-IN" b="1" i="0" dirty="0" err="1">
                <a:effectLst/>
                <a:latin typeface="Söhne"/>
              </a:rPr>
              <a:t>entropy_by_Book_category</a:t>
            </a:r>
            <a:r>
              <a:rPr lang="en-IN" b="1" i="0" dirty="0">
                <a:effectLst/>
                <a:latin typeface="Söhne"/>
              </a:rPr>
              <a:t> </a:t>
            </a:r>
            <a:r>
              <a:rPr lang="en-IN" b="1" i="0" dirty="0" err="1">
                <a:effectLst/>
                <a:latin typeface="Söhne"/>
              </a:rPr>
              <a:t>DataFrame</a:t>
            </a:r>
            <a:r>
              <a:rPr lang="en-IN" b="1" i="0" dirty="0">
                <a:effectLst/>
                <a:latin typeface="Söhne"/>
              </a:rPr>
              <a:t>:</a:t>
            </a:r>
          </a:p>
          <a:p>
            <a:pPr algn="l">
              <a:buFont typeface="+mj-lt"/>
              <a:buAutoNum type="arabicPeriod"/>
            </a:pPr>
            <a:endParaRPr lang="en-IN" b="0" i="0" dirty="0">
              <a:effectLst/>
              <a:latin typeface="Söhne"/>
            </a:endParaRPr>
          </a:p>
          <a:p>
            <a:pPr marL="742950" lvl="1" indent="-285750" algn="l">
              <a:buFont typeface="+mj-lt"/>
              <a:buAutoNum type="arabicPeriod"/>
            </a:pPr>
            <a:r>
              <a:rPr lang="en-IN" b="0" i="0" dirty="0">
                <a:effectLst/>
                <a:latin typeface="Söhne"/>
              </a:rPr>
              <a:t>Modelready_df_v2 by 'Genre' and 'Author'.</a:t>
            </a:r>
          </a:p>
          <a:p>
            <a:pPr marL="742950" lvl="1" indent="-285750" algn="l">
              <a:buFont typeface="+mj-lt"/>
              <a:buAutoNum type="arabicPeriod"/>
            </a:pPr>
            <a:r>
              <a:rPr lang="en-IN" b="0" i="0" dirty="0">
                <a:effectLst/>
                <a:latin typeface="Söhne"/>
              </a:rPr>
              <a:t>Applies the </a:t>
            </a:r>
            <a:r>
              <a:rPr lang="en-IN" b="0" i="0" dirty="0" err="1">
                <a:effectLst/>
                <a:latin typeface="Söhne"/>
              </a:rPr>
              <a:t>calculate_entropy</a:t>
            </a:r>
            <a:r>
              <a:rPr lang="en-IN" b="0" i="0" dirty="0">
                <a:effectLst/>
                <a:latin typeface="Söhne"/>
              </a:rPr>
              <a:t> function to the 'Price' column within each group.</a:t>
            </a:r>
          </a:p>
          <a:p>
            <a:br>
              <a:rPr lang="en-IN" dirty="0"/>
            </a:br>
            <a:endParaRPr lang="en-US" dirty="0"/>
          </a:p>
        </p:txBody>
      </p:sp>
    </p:spTree>
    <p:extLst>
      <p:ext uri="{BB962C8B-B14F-4D97-AF65-F5344CB8AC3E}">
        <p14:creationId xmlns:p14="http://schemas.microsoft.com/office/powerpoint/2010/main" val="4273254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3A7B17-D61D-A5FC-EC8D-E4EB40D4932E}"/>
              </a:ext>
            </a:extLst>
          </p:cNvPr>
          <p:cNvSpPr txBox="1"/>
          <p:nvPr/>
        </p:nvSpPr>
        <p:spPr>
          <a:xfrm>
            <a:off x="462844" y="282222"/>
            <a:ext cx="3777851" cy="461665"/>
          </a:xfrm>
          <a:prstGeom prst="rect">
            <a:avLst/>
          </a:prstGeom>
          <a:noFill/>
        </p:spPr>
        <p:txBody>
          <a:bodyPr wrap="square" rtlCol="0">
            <a:spAutoFit/>
          </a:bodyPr>
          <a:lstStyle/>
          <a:p>
            <a:r>
              <a:rPr lang="en-US" sz="2400" dirty="0">
                <a:latin typeface="Adelle Sans Devanagari" panose="02000503000000020004" pitchFamily="2" charset="-78"/>
                <a:cs typeface="Adelle Sans Devanagari" panose="02000503000000020004" pitchFamily="2" charset="-78"/>
              </a:rPr>
              <a:t>Data Source Details </a:t>
            </a:r>
          </a:p>
        </p:txBody>
      </p:sp>
      <p:sp>
        <p:nvSpPr>
          <p:cNvPr id="7" name="TextBox 6">
            <a:extLst>
              <a:ext uri="{FF2B5EF4-FFF2-40B4-BE49-F238E27FC236}">
                <a16:creationId xmlns:a16="http://schemas.microsoft.com/office/drawing/2014/main" id="{4EC6FB17-0951-A7E6-5406-0772C2337A3B}"/>
              </a:ext>
            </a:extLst>
          </p:cNvPr>
          <p:cNvSpPr txBox="1"/>
          <p:nvPr/>
        </p:nvSpPr>
        <p:spPr>
          <a:xfrm>
            <a:off x="352491" y="1682131"/>
            <a:ext cx="2641600" cy="4893647"/>
          </a:xfrm>
          <a:prstGeom prst="rect">
            <a:avLst/>
          </a:prstGeom>
          <a:noFill/>
        </p:spPr>
        <p:txBody>
          <a:bodyPr wrap="square" rtlCol="0" anchor="ctr">
            <a:spAutoFit/>
          </a:bodyPr>
          <a:lstStyle/>
          <a:p>
            <a:pPr marL="285750" indent="-285750">
              <a:buFont typeface="Arial" panose="020B0604020202020204" pitchFamily="34" charset="0"/>
              <a:buChar char="•"/>
            </a:pPr>
            <a:r>
              <a:rPr lang="en-US" b="1" dirty="0"/>
              <a:t>5500+ </a:t>
            </a:r>
            <a:r>
              <a:rPr lang="en-US" sz="1400" dirty="0"/>
              <a:t>Books </a:t>
            </a:r>
          </a:p>
          <a:p>
            <a:endParaRPr lang="en-US" sz="1400" dirty="0"/>
          </a:p>
          <a:p>
            <a:pPr marL="285750" indent="-285750">
              <a:buFont typeface="Arial" panose="020B0604020202020204" pitchFamily="34" charset="0"/>
              <a:buChar char="•"/>
            </a:pPr>
            <a:r>
              <a:rPr lang="en-IN" b="1" dirty="0"/>
              <a:t>3600</a:t>
            </a:r>
            <a:r>
              <a:rPr lang="en-IN" b="1" i="0" dirty="0">
                <a:effectLst/>
                <a:latin typeface="Menlo" panose="020B0609030804020204" pitchFamily="49" charset="0"/>
              </a:rPr>
              <a:t>+</a:t>
            </a:r>
            <a:r>
              <a:rPr lang="en-US" b="1" dirty="0"/>
              <a:t> </a:t>
            </a:r>
            <a:r>
              <a:rPr lang="en-US" sz="1400" dirty="0"/>
              <a:t>Authors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Book Editions </a:t>
            </a:r>
            <a:r>
              <a:rPr lang="en-US" sz="1400" i="1" dirty="0"/>
              <a:t>1973-2020</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Ratings out of 5 </a:t>
            </a:r>
          </a:p>
          <a:p>
            <a:endParaRPr lang="en-US" sz="1400" dirty="0"/>
          </a:p>
          <a:p>
            <a:pPr marL="285750" indent="-285750">
              <a:buFont typeface="Arial" panose="020B0604020202020204" pitchFamily="34" charset="0"/>
              <a:buChar char="•"/>
            </a:pPr>
            <a:r>
              <a:rPr lang="en-US" sz="1400" dirty="0"/>
              <a:t>Reviews by Customer [0-100]</a:t>
            </a:r>
          </a:p>
          <a:p>
            <a:endParaRPr lang="en-US" sz="1400" dirty="0"/>
          </a:p>
          <a:p>
            <a:pPr marL="285750" indent="-285750">
              <a:buFont typeface="Arial" panose="020B0604020202020204" pitchFamily="34" charset="0"/>
              <a:buChar char="•"/>
            </a:pPr>
            <a:r>
              <a:rPr lang="en-US" sz="1400" dirty="0"/>
              <a:t>Genre ~ Category </a:t>
            </a:r>
            <a:r>
              <a:rPr lang="en-US" sz="2000" b="1" dirty="0"/>
              <a:t>10</a:t>
            </a:r>
          </a:p>
          <a:p>
            <a:endParaRPr lang="en-US" dirty="0"/>
          </a:p>
          <a:p>
            <a:endParaRPr lang="en-US" dirty="0"/>
          </a:p>
          <a:p>
            <a:endParaRPr lang="en-US" dirty="0"/>
          </a:p>
          <a:p>
            <a:r>
              <a:rPr lang="en-US" dirty="0"/>
              <a:t> </a:t>
            </a:r>
          </a:p>
          <a:p>
            <a:endParaRPr lang="en-US" dirty="0"/>
          </a:p>
          <a:p>
            <a:endParaRPr lang="en-US" dirty="0"/>
          </a:p>
          <a:p>
            <a:endParaRPr lang="en-US" dirty="0"/>
          </a:p>
          <a:p>
            <a:endParaRPr lang="en-US" dirty="0"/>
          </a:p>
        </p:txBody>
      </p:sp>
      <p:sp>
        <p:nvSpPr>
          <p:cNvPr id="9" name="Oval 8">
            <a:extLst>
              <a:ext uri="{FF2B5EF4-FFF2-40B4-BE49-F238E27FC236}">
                <a16:creationId xmlns:a16="http://schemas.microsoft.com/office/drawing/2014/main" id="{135C0B8B-0C87-DD86-999C-187DE4504C80}"/>
              </a:ext>
            </a:extLst>
          </p:cNvPr>
          <p:cNvSpPr/>
          <p:nvPr/>
        </p:nvSpPr>
        <p:spPr>
          <a:xfrm>
            <a:off x="11003890" y="4690598"/>
            <a:ext cx="654162" cy="861391"/>
          </a:xfrm>
          <a:custGeom>
            <a:avLst/>
            <a:gdLst>
              <a:gd name="connsiteX0" fmla="*/ 0 w 654162"/>
              <a:gd name="connsiteY0" fmla="*/ 430696 h 861391"/>
              <a:gd name="connsiteX1" fmla="*/ 327081 w 654162"/>
              <a:gd name="connsiteY1" fmla="*/ 0 h 861391"/>
              <a:gd name="connsiteX2" fmla="*/ 654162 w 654162"/>
              <a:gd name="connsiteY2" fmla="*/ 430696 h 861391"/>
              <a:gd name="connsiteX3" fmla="*/ 327081 w 654162"/>
              <a:gd name="connsiteY3" fmla="*/ 861392 h 861391"/>
              <a:gd name="connsiteX4" fmla="*/ 0 w 654162"/>
              <a:gd name="connsiteY4" fmla="*/ 430696 h 861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162" h="861391" extrusionOk="0">
                <a:moveTo>
                  <a:pt x="0" y="430696"/>
                </a:moveTo>
                <a:cubicBezTo>
                  <a:pt x="-12394" y="185184"/>
                  <a:pt x="108931" y="14077"/>
                  <a:pt x="327081" y="0"/>
                </a:cubicBezTo>
                <a:cubicBezTo>
                  <a:pt x="512996" y="1110"/>
                  <a:pt x="617899" y="193982"/>
                  <a:pt x="654162" y="430696"/>
                </a:cubicBezTo>
                <a:cubicBezTo>
                  <a:pt x="639978" y="682414"/>
                  <a:pt x="503023" y="887371"/>
                  <a:pt x="327081" y="861392"/>
                </a:cubicBezTo>
                <a:cubicBezTo>
                  <a:pt x="98883" y="835373"/>
                  <a:pt x="17135" y="676750"/>
                  <a:pt x="0" y="430696"/>
                </a:cubicBezTo>
                <a:close/>
              </a:path>
            </a:pathLst>
          </a:custGeom>
          <a:noFill/>
          <a:ln w="22225">
            <a:solidFill>
              <a:srgbClr val="7030A0"/>
            </a:solidFill>
            <a:prstDash val="dash"/>
            <a:round/>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ysDash"/>
              </a:ln>
              <a:solidFill>
                <a:schemeClr val="accent2">
                  <a:lumMod val="40000"/>
                  <a:lumOff val="60000"/>
                </a:schemeClr>
              </a:solidFill>
              <a:effectLst>
                <a:glow rad="228600">
                  <a:schemeClr val="accent4">
                    <a:satMod val="175000"/>
                    <a:alpha val="40000"/>
                  </a:schemeClr>
                </a:glow>
              </a:effectLst>
            </a:endParaRPr>
          </a:p>
        </p:txBody>
      </p:sp>
      <p:pic>
        <p:nvPicPr>
          <p:cNvPr id="16" name="Picture 15">
            <a:extLst>
              <a:ext uri="{FF2B5EF4-FFF2-40B4-BE49-F238E27FC236}">
                <a16:creationId xmlns:a16="http://schemas.microsoft.com/office/drawing/2014/main" id="{5B1FBFA9-24CB-4831-25CA-010C1E80D43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3097419" y="1106556"/>
            <a:ext cx="6235700" cy="4419600"/>
          </a:xfrm>
          <a:prstGeom prst="rect">
            <a:avLst/>
          </a:prstGeom>
        </p:spPr>
      </p:pic>
      <p:pic>
        <p:nvPicPr>
          <p:cNvPr id="22" name="Picture 21">
            <a:extLst>
              <a:ext uri="{FF2B5EF4-FFF2-40B4-BE49-F238E27FC236}">
                <a16:creationId xmlns:a16="http://schemas.microsoft.com/office/drawing/2014/main" id="{92AAE12D-EC03-EA15-6942-FD55C8BAB21D}"/>
              </a:ext>
            </a:extLst>
          </p:cNvPr>
          <p:cNvPicPr>
            <a:picLocks noChangeAspect="1"/>
          </p:cNvPicPr>
          <p:nvPr/>
        </p:nvPicPr>
        <p:blipFill>
          <a:blip r:embed="rId4"/>
          <a:stretch>
            <a:fillRect/>
          </a:stretch>
        </p:blipFill>
        <p:spPr>
          <a:xfrm>
            <a:off x="3097419" y="648143"/>
            <a:ext cx="8761208" cy="5489335"/>
          </a:xfrm>
          <a:prstGeom prst="rect">
            <a:avLst/>
          </a:prstGeom>
        </p:spPr>
      </p:pic>
      <p:sp>
        <p:nvSpPr>
          <p:cNvPr id="8" name="Oval 7">
            <a:extLst>
              <a:ext uri="{FF2B5EF4-FFF2-40B4-BE49-F238E27FC236}">
                <a16:creationId xmlns:a16="http://schemas.microsoft.com/office/drawing/2014/main" id="{07C94184-9F10-3271-664B-CFA47232C443}"/>
              </a:ext>
            </a:extLst>
          </p:cNvPr>
          <p:cNvSpPr/>
          <p:nvPr/>
        </p:nvSpPr>
        <p:spPr>
          <a:xfrm>
            <a:off x="9539775" y="2723993"/>
            <a:ext cx="1257459" cy="246215"/>
          </a:xfrm>
          <a:custGeom>
            <a:avLst/>
            <a:gdLst>
              <a:gd name="connsiteX0" fmla="*/ 0 w 1257459"/>
              <a:gd name="connsiteY0" fmla="*/ 123108 h 246215"/>
              <a:gd name="connsiteX1" fmla="*/ 628730 w 1257459"/>
              <a:gd name="connsiteY1" fmla="*/ 0 h 246215"/>
              <a:gd name="connsiteX2" fmla="*/ 1257460 w 1257459"/>
              <a:gd name="connsiteY2" fmla="*/ 123108 h 246215"/>
              <a:gd name="connsiteX3" fmla="*/ 628730 w 1257459"/>
              <a:gd name="connsiteY3" fmla="*/ 246216 h 246215"/>
              <a:gd name="connsiteX4" fmla="*/ 0 w 1257459"/>
              <a:gd name="connsiteY4" fmla="*/ 123108 h 24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459" h="246215" extrusionOk="0">
                <a:moveTo>
                  <a:pt x="0" y="123108"/>
                </a:moveTo>
                <a:cubicBezTo>
                  <a:pt x="-36035" y="32890"/>
                  <a:pt x="248478" y="12391"/>
                  <a:pt x="628730" y="0"/>
                </a:cubicBezTo>
                <a:cubicBezTo>
                  <a:pt x="987910" y="2514"/>
                  <a:pt x="1255823" y="55169"/>
                  <a:pt x="1257460" y="123108"/>
                </a:cubicBezTo>
                <a:cubicBezTo>
                  <a:pt x="1223050" y="224702"/>
                  <a:pt x="963811" y="313410"/>
                  <a:pt x="628730" y="246216"/>
                </a:cubicBezTo>
                <a:cubicBezTo>
                  <a:pt x="278041" y="244328"/>
                  <a:pt x="6697" y="194299"/>
                  <a:pt x="0" y="123108"/>
                </a:cubicBezTo>
                <a:close/>
              </a:path>
            </a:pathLst>
          </a:custGeom>
          <a:noFill/>
          <a:ln w="22225">
            <a:solidFill>
              <a:srgbClr val="7030A0"/>
            </a:solidFill>
            <a:prstDash val="dash"/>
            <a:round/>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ysDash"/>
              </a:ln>
              <a:solidFill>
                <a:schemeClr val="accent2">
                  <a:lumMod val="40000"/>
                  <a:lumOff val="60000"/>
                </a:schemeClr>
              </a:solidFill>
              <a:effectLst>
                <a:glow rad="228600">
                  <a:schemeClr val="accent4">
                    <a:satMod val="175000"/>
                    <a:alpha val="40000"/>
                  </a:schemeClr>
                </a:glow>
              </a:effectLst>
            </a:endParaRPr>
          </a:p>
        </p:txBody>
      </p:sp>
    </p:spTree>
    <p:extLst>
      <p:ext uri="{BB962C8B-B14F-4D97-AF65-F5344CB8AC3E}">
        <p14:creationId xmlns:p14="http://schemas.microsoft.com/office/powerpoint/2010/main" val="32266245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28C72-392A-B5E6-FDC9-B016F0FEDCA4}"/>
              </a:ext>
            </a:extLst>
          </p:cNvPr>
          <p:cNvSpPr>
            <a:spLocks noGrp="1"/>
          </p:cNvSpPr>
          <p:nvPr>
            <p:ph type="title"/>
          </p:nvPr>
        </p:nvSpPr>
        <p:spPr>
          <a:xfrm>
            <a:off x="585145" y="0"/>
            <a:ext cx="7452544" cy="927090"/>
          </a:xfrm>
        </p:spPr>
        <p:txBody>
          <a:bodyPr anchor="b">
            <a:normAutofit/>
          </a:bodyPr>
          <a:lstStyle/>
          <a:p>
            <a:r>
              <a:rPr lang="en-US" sz="2400" dirty="0">
                <a:latin typeface="Adelle Sans Devanagari" panose="02000503000000020004" pitchFamily="2" charset="-78"/>
                <a:cs typeface="Adelle Sans Devanagari" panose="02000503000000020004" pitchFamily="2" charset="-78"/>
              </a:rPr>
              <a:t>Objective and Metrics</a:t>
            </a:r>
          </a:p>
        </p:txBody>
      </p:sp>
      <p:grpSp>
        <p:nvGrpSpPr>
          <p:cNvPr id="12" name="Group 11">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3" name="Rectangle 12">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018B2D36-B61E-CA62-59D6-49BB7E8A6CF3}"/>
              </a:ext>
            </a:extLst>
          </p:cNvPr>
          <p:cNvSpPr txBox="1"/>
          <p:nvPr/>
        </p:nvSpPr>
        <p:spPr>
          <a:xfrm>
            <a:off x="649658" y="1230682"/>
            <a:ext cx="3721963" cy="6740307"/>
          </a:xfrm>
          <a:prstGeom prst="rect">
            <a:avLst/>
          </a:prstGeom>
          <a:noFill/>
        </p:spPr>
        <p:txBody>
          <a:bodyPr wrap="square" rtlCol="0" anchor="ctr">
            <a:spAutoFit/>
          </a:bodyPr>
          <a:lstStyle/>
          <a:p>
            <a:pPr marL="285750" indent="-285750">
              <a:buFont typeface="Arial" panose="020B0604020202020204" pitchFamily="34" charset="0"/>
              <a:buChar char="•"/>
            </a:pPr>
            <a:r>
              <a:rPr lang="en-US" b="1" dirty="0"/>
              <a:t>Predict the Book Price (current)</a:t>
            </a:r>
            <a:endParaRPr lang="en-US" sz="1400" dirty="0"/>
          </a:p>
          <a:p>
            <a:endParaRPr lang="en-US" sz="1400" dirty="0"/>
          </a:p>
          <a:p>
            <a:endParaRPr lang="en-US" sz="1400" dirty="0"/>
          </a:p>
          <a:p>
            <a:pPr marL="285750" indent="-285750">
              <a:buFont typeface="Arial" panose="020B0604020202020204" pitchFamily="34" charset="0"/>
              <a:buChar char="•"/>
            </a:pPr>
            <a:r>
              <a:rPr lang="en-US" sz="1400" i="1" dirty="0"/>
              <a:t>Baseline ML Modeling </a:t>
            </a:r>
          </a:p>
          <a:p>
            <a:pPr marL="285750" indent="-285750">
              <a:buFont typeface="Arial" panose="020B0604020202020204" pitchFamily="34" charset="0"/>
              <a:buChar char="•"/>
            </a:pPr>
            <a:endParaRPr lang="en-US" sz="1400" i="1" dirty="0"/>
          </a:p>
          <a:p>
            <a:pPr marL="285750" indent="-285750">
              <a:buFont typeface="Arial" panose="020B0604020202020204" pitchFamily="34" charset="0"/>
              <a:buChar char="•"/>
            </a:pPr>
            <a:endParaRPr lang="en-US" sz="1400" i="1" dirty="0"/>
          </a:p>
          <a:p>
            <a:pPr marL="285750" indent="-285750">
              <a:buFont typeface="Arial" panose="020B0604020202020204" pitchFamily="34" charset="0"/>
              <a:buChar char="•"/>
            </a:pPr>
            <a:r>
              <a:rPr lang="en-US" sz="1400" dirty="0"/>
              <a:t>Identify , What Impacts the prize most</a:t>
            </a:r>
          </a:p>
          <a:p>
            <a:r>
              <a:rPr lang="en-US" sz="1400" dirty="0"/>
              <a:t>	Data Available </a:t>
            </a:r>
          </a:p>
          <a:p>
            <a:r>
              <a:rPr lang="en-US" sz="1400" dirty="0"/>
              <a:t>	Text Available </a:t>
            </a:r>
          </a:p>
          <a:p>
            <a:endParaRPr lang="en-US" sz="1400" dirty="0"/>
          </a:p>
          <a:p>
            <a:endParaRPr lang="en-US" sz="1400" dirty="0"/>
          </a:p>
          <a:p>
            <a:pPr marL="285750" indent="-285750">
              <a:buFont typeface="Arial" panose="020B0604020202020204" pitchFamily="34" charset="0"/>
              <a:buChar char="•"/>
            </a:pPr>
            <a:r>
              <a:rPr lang="en-US" sz="1400" dirty="0"/>
              <a:t>Metrics : </a:t>
            </a:r>
            <a:r>
              <a:rPr lang="en-IN" sz="1400" dirty="0"/>
              <a:t>The Root Mean Squared Logarithmic Error (RMSLE)</a:t>
            </a:r>
          </a:p>
          <a:p>
            <a:pPr marL="285750" indent="-285750">
              <a:buFont typeface="Arial" panose="020B0604020202020204" pitchFamily="34" charset="0"/>
              <a:buChar char="•"/>
            </a:pPr>
            <a:endParaRPr lang="en-IN" sz="1400" dirty="0"/>
          </a:p>
          <a:p>
            <a:pPr marL="285750" indent="-285750">
              <a:buFont typeface="Arial" panose="020B0604020202020204" pitchFamily="34" charset="0"/>
              <a:buChar char="•"/>
            </a:pPr>
            <a:endParaRPr lang="en-IN" sz="1400" dirty="0"/>
          </a:p>
          <a:p>
            <a:pPr marL="285750" indent="-285750">
              <a:buFont typeface="Arial" panose="020B0604020202020204" pitchFamily="34" charset="0"/>
              <a:buChar char="•"/>
            </a:pPr>
            <a:r>
              <a:rPr lang="en-IN" b="1" dirty="0"/>
              <a:t>Score = 1- RMSLE</a:t>
            </a:r>
            <a:endParaRPr lang="en-US" sz="1400" dirty="0"/>
          </a:p>
          <a:p>
            <a:r>
              <a:rPr lang="en-US" sz="1400" dirty="0"/>
              <a:t>	[Top 5 Score &gt;80]</a:t>
            </a:r>
          </a:p>
          <a:p>
            <a:endParaRPr lang="en-US" sz="1400" dirty="0"/>
          </a:p>
          <a:p>
            <a:endParaRPr lang="en-US" sz="1400" dirty="0"/>
          </a:p>
          <a:p>
            <a:endParaRPr lang="en-US" dirty="0"/>
          </a:p>
          <a:p>
            <a:endParaRPr lang="en-US" dirty="0"/>
          </a:p>
          <a:p>
            <a:endParaRPr lang="en-US" dirty="0"/>
          </a:p>
          <a:p>
            <a:r>
              <a:rPr lang="en-US" dirty="0"/>
              <a:t> </a:t>
            </a:r>
          </a:p>
          <a:p>
            <a:endParaRPr lang="en-US" dirty="0"/>
          </a:p>
          <a:p>
            <a:endParaRPr lang="en-US" dirty="0"/>
          </a:p>
          <a:p>
            <a:endParaRPr lang="en-US" dirty="0"/>
          </a:p>
          <a:p>
            <a:endParaRPr lang="en-US" dirty="0"/>
          </a:p>
        </p:txBody>
      </p:sp>
      <p:pic>
        <p:nvPicPr>
          <p:cNvPr id="8" name="Picture 7">
            <a:extLst>
              <a:ext uri="{FF2B5EF4-FFF2-40B4-BE49-F238E27FC236}">
                <a16:creationId xmlns:a16="http://schemas.microsoft.com/office/drawing/2014/main" id="{D38B0F8F-FF81-7386-9A33-837EE6C53EC6}"/>
              </a:ext>
            </a:extLst>
          </p:cNvPr>
          <p:cNvPicPr>
            <a:picLocks noChangeAspect="1"/>
          </p:cNvPicPr>
          <p:nvPr/>
        </p:nvPicPr>
        <p:blipFill>
          <a:blip r:embed="rId2"/>
          <a:stretch>
            <a:fillRect/>
          </a:stretch>
        </p:blipFill>
        <p:spPr>
          <a:xfrm>
            <a:off x="4798416" y="1481964"/>
            <a:ext cx="6043930" cy="4091178"/>
          </a:xfrm>
          <a:prstGeom prst="rect">
            <a:avLst/>
          </a:prstGeom>
        </p:spPr>
      </p:pic>
    </p:spTree>
    <p:extLst>
      <p:ext uri="{BB962C8B-B14F-4D97-AF65-F5344CB8AC3E}">
        <p14:creationId xmlns:p14="http://schemas.microsoft.com/office/powerpoint/2010/main" val="2603652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0AB11D-5785-B656-587C-4213917324E9}"/>
              </a:ext>
            </a:extLst>
          </p:cNvPr>
          <p:cNvSpPr>
            <a:spLocks noGrp="1"/>
          </p:cNvSpPr>
          <p:nvPr>
            <p:ph type="title"/>
          </p:nvPr>
        </p:nvSpPr>
        <p:spPr>
          <a:xfrm>
            <a:off x="340876" y="530037"/>
            <a:ext cx="9841089" cy="334786"/>
          </a:xfrm>
        </p:spPr>
        <p:txBody>
          <a:bodyPr>
            <a:noAutofit/>
          </a:bodyPr>
          <a:lstStyle/>
          <a:p>
            <a:r>
              <a:rPr lang="en-US" sz="2400" dirty="0">
                <a:latin typeface="Adelle Sans Devanagari" panose="02000503000000020004" pitchFamily="2" charset="-78"/>
                <a:cs typeface="Adelle Sans Devanagari" panose="02000503000000020004" pitchFamily="2" charset="-78"/>
              </a:rPr>
              <a:t>Am I feeling lucky ? </a:t>
            </a:r>
            <a:br>
              <a:rPr lang="en-US" sz="2400" dirty="0">
                <a:latin typeface="Adelle Sans Devanagari" panose="02000503000000020004" pitchFamily="2" charset="-78"/>
                <a:cs typeface="Adelle Sans Devanagari" panose="02000503000000020004" pitchFamily="2" charset="-78"/>
              </a:rPr>
            </a:br>
            <a:r>
              <a:rPr lang="en-US" sz="2400" dirty="0">
                <a:latin typeface="Adelle Sans Devanagari" panose="02000503000000020004" pitchFamily="2" charset="-78"/>
                <a:cs typeface="Adelle Sans Devanagari" panose="02000503000000020004" pitchFamily="2" charset="-78"/>
              </a:rPr>
              <a:t>Baseline Score</a:t>
            </a:r>
          </a:p>
        </p:txBody>
      </p:sp>
      <p:pic>
        <p:nvPicPr>
          <p:cNvPr id="11" name="Picture 10">
            <a:extLst>
              <a:ext uri="{FF2B5EF4-FFF2-40B4-BE49-F238E27FC236}">
                <a16:creationId xmlns:a16="http://schemas.microsoft.com/office/drawing/2014/main" id="{868B1C9D-6D19-9C71-D0A5-50D318DE7A2E}"/>
              </a:ext>
            </a:extLst>
          </p:cNvPr>
          <p:cNvPicPr>
            <a:picLocks noChangeAspect="1"/>
          </p:cNvPicPr>
          <p:nvPr/>
        </p:nvPicPr>
        <p:blipFill>
          <a:blip r:embed="rId2"/>
          <a:stretch>
            <a:fillRect/>
          </a:stretch>
        </p:blipFill>
        <p:spPr>
          <a:xfrm>
            <a:off x="4172547" y="699912"/>
            <a:ext cx="7519919" cy="5460657"/>
          </a:xfrm>
          <a:prstGeom prst="rect">
            <a:avLst/>
          </a:prstGeom>
        </p:spPr>
      </p:pic>
      <p:sp>
        <p:nvSpPr>
          <p:cNvPr id="12" name="TextBox 11">
            <a:extLst>
              <a:ext uri="{FF2B5EF4-FFF2-40B4-BE49-F238E27FC236}">
                <a16:creationId xmlns:a16="http://schemas.microsoft.com/office/drawing/2014/main" id="{327CBE47-1AA7-974C-8EEC-F0D4948E835A}"/>
              </a:ext>
            </a:extLst>
          </p:cNvPr>
          <p:cNvSpPr txBox="1"/>
          <p:nvPr/>
        </p:nvSpPr>
        <p:spPr>
          <a:xfrm>
            <a:off x="499534" y="951398"/>
            <a:ext cx="3823383" cy="4955203"/>
          </a:xfrm>
          <a:prstGeom prst="rect">
            <a:avLst/>
          </a:prstGeom>
          <a:noFill/>
        </p:spPr>
        <p:txBody>
          <a:bodyPr wrap="square" rtlCol="0" anchor="ctr">
            <a:spAutoFit/>
          </a:bodyPr>
          <a:lstStyle/>
          <a:p>
            <a:endParaRPr lang="en-US" sz="1400" b="1" dirty="0">
              <a:latin typeface="Adelle Sans Devanagari" panose="02000503000000020004" pitchFamily="2" charset="-78"/>
              <a:cs typeface="Adelle Sans Devanagari" panose="02000503000000020004" pitchFamily="2" charset="-78"/>
            </a:endParaRPr>
          </a:p>
          <a:p>
            <a:endParaRPr lang="en-US" sz="1400" b="1" dirty="0">
              <a:latin typeface="Adelle Sans Devanagari" panose="02000503000000020004" pitchFamily="2" charset="-78"/>
              <a:cs typeface="Adelle Sans Devanagari" panose="02000503000000020004" pitchFamily="2" charset="-78"/>
            </a:endParaRPr>
          </a:p>
          <a:p>
            <a:pPr marL="285750" indent="-285750">
              <a:buFont typeface="Arial" panose="020B0604020202020204" pitchFamily="34" charset="0"/>
              <a:buChar char="•"/>
            </a:pPr>
            <a:r>
              <a:rPr lang="en-US" sz="1400" dirty="0">
                <a:latin typeface="Adelle Sans Devanagari" panose="02000503000000020004" pitchFamily="2" charset="-78"/>
                <a:cs typeface="Adelle Sans Devanagari" panose="02000503000000020004" pitchFamily="2" charset="-78"/>
              </a:rPr>
              <a:t>Random Forest feature Importance</a:t>
            </a:r>
          </a:p>
          <a:p>
            <a:endParaRPr lang="en-US" sz="1400" dirty="0">
              <a:latin typeface="Adelle Sans Devanagari" panose="02000503000000020004" pitchFamily="2" charset="-78"/>
              <a:cs typeface="Adelle Sans Devanagari" panose="02000503000000020004" pitchFamily="2" charset="-78"/>
            </a:endParaRPr>
          </a:p>
          <a:p>
            <a:pPr marL="285750" indent="-285750">
              <a:buFont typeface="Arial" panose="020B0604020202020204" pitchFamily="34" charset="0"/>
              <a:buChar char="•"/>
            </a:pPr>
            <a:r>
              <a:rPr lang="en-US" sz="1400" dirty="0">
                <a:latin typeface="Adelle Sans Devanagari" panose="02000503000000020004" pitchFamily="2" charset="-78"/>
                <a:cs typeface="Adelle Sans Devanagari" panose="02000503000000020004" pitchFamily="2" charset="-78"/>
              </a:rPr>
              <a:t>Baseline ML Modeling </a:t>
            </a:r>
          </a:p>
          <a:p>
            <a:pPr marL="285750" indent="-285750">
              <a:buFont typeface="Arial" panose="020B0604020202020204" pitchFamily="34" charset="0"/>
              <a:buChar char="•"/>
            </a:pPr>
            <a:endParaRPr lang="en-US" sz="1400" dirty="0">
              <a:latin typeface="Adelle Sans Devanagari" panose="02000503000000020004" pitchFamily="2" charset="-78"/>
              <a:cs typeface="Adelle Sans Devanagari" panose="02000503000000020004" pitchFamily="2" charset="-78"/>
            </a:endParaRPr>
          </a:p>
          <a:p>
            <a:pPr marL="285750" indent="-285750">
              <a:buFont typeface="Arial" panose="020B0604020202020204" pitchFamily="34" charset="0"/>
              <a:buChar char="•"/>
            </a:pPr>
            <a:r>
              <a:rPr lang="en-US" sz="1400" dirty="0">
                <a:latin typeface="Adelle Sans Devanagari" panose="02000503000000020004" pitchFamily="2" charset="-78"/>
                <a:cs typeface="Adelle Sans Devanagari" panose="02000503000000020004" pitchFamily="2" charset="-78"/>
              </a:rPr>
              <a:t>Minimum Features Transformation</a:t>
            </a:r>
          </a:p>
          <a:p>
            <a:pPr marL="285750" indent="-285750">
              <a:buFont typeface="Arial" panose="020B0604020202020204" pitchFamily="34" charset="0"/>
              <a:buChar char="•"/>
            </a:pPr>
            <a:endParaRPr lang="en-US" sz="1400" dirty="0">
              <a:latin typeface="Adelle Sans Devanagari" panose="02000503000000020004" pitchFamily="2" charset="-78"/>
              <a:cs typeface="Adelle Sans Devanagari" panose="02000503000000020004" pitchFamily="2" charset="-78"/>
            </a:endParaRPr>
          </a:p>
          <a:p>
            <a:pPr marL="285750" indent="-285750">
              <a:buFont typeface="Arial" panose="020B0604020202020204" pitchFamily="34" charset="0"/>
              <a:buChar char="•"/>
            </a:pPr>
            <a:endParaRPr lang="en-US" sz="1400" dirty="0">
              <a:latin typeface="Adelle Sans Devanagari" panose="02000503000000020004" pitchFamily="2" charset="-78"/>
              <a:cs typeface="Adelle Sans Devanagari" panose="02000503000000020004" pitchFamily="2" charset="-78"/>
            </a:endParaRPr>
          </a:p>
          <a:p>
            <a:endParaRPr lang="en-US" sz="1400" dirty="0">
              <a:latin typeface="Adelle Sans Devanagari" panose="02000503000000020004" pitchFamily="2" charset="-78"/>
              <a:cs typeface="Adelle Sans Devanagari" panose="02000503000000020004" pitchFamily="2" charset="-78"/>
            </a:endParaRPr>
          </a:p>
          <a:p>
            <a:r>
              <a:rPr lang="en-US" sz="1400" dirty="0">
                <a:latin typeface="Adelle Sans Devanagari" panose="02000503000000020004" pitchFamily="2" charset="-78"/>
                <a:cs typeface="Adelle Sans Devanagari" panose="02000503000000020004" pitchFamily="2" charset="-78"/>
              </a:rPr>
              <a:t>	</a:t>
            </a:r>
          </a:p>
          <a:p>
            <a:r>
              <a:rPr lang="en-US" sz="1400" dirty="0">
                <a:latin typeface="Adelle Sans Devanagari" panose="02000503000000020004" pitchFamily="2" charset="-78"/>
                <a:cs typeface="Adelle Sans Devanagari" panose="02000503000000020004" pitchFamily="2" charset="-78"/>
              </a:rPr>
              <a:t>	</a:t>
            </a:r>
            <a:r>
              <a:rPr lang="en-US" sz="4400" dirty="0">
                <a:latin typeface="Adelle Sans Devanagari" panose="02000503000000020004" pitchFamily="2" charset="-78"/>
                <a:cs typeface="Adelle Sans Devanagari" panose="02000503000000020004" pitchFamily="2" charset="-78"/>
              </a:rPr>
              <a:t>44</a:t>
            </a:r>
          </a:p>
          <a:p>
            <a:r>
              <a:rPr lang="en-US" sz="2000" dirty="0">
                <a:latin typeface="Adelle Sans Devanagari" panose="02000503000000020004" pitchFamily="2" charset="-78"/>
                <a:cs typeface="Adelle Sans Devanagari" panose="02000503000000020004" pitchFamily="2" charset="-78"/>
              </a:rPr>
              <a:t>              </a:t>
            </a:r>
            <a:r>
              <a:rPr lang="en-US" sz="1400" b="1" dirty="0">
                <a:latin typeface="Adelle Sans Devanagari" panose="02000503000000020004" pitchFamily="2" charset="-78"/>
                <a:cs typeface="Adelle Sans Devanagari" panose="02000503000000020004" pitchFamily="2" charset="-78"/>
              </a:rPr>
              <a:t>RMSLE=0.55</a:t>
            </a:r>
          </a:p>
          <a:p>
            <a:endParaRPr lang="en-US" sz="1400" dirty="0">
              <a:latin typeface="Adelle Sans Devanagari" panose="02000503000000020004" pitchFamily="2" charset="-78"/>
              <a:cs typeface="Adelle Sans Devanagari" panose="02000503000000020004" pitchFamily="2" charset="-78"/>
            </a:endParaRPr>
          </a:p>
          <a:p>
            <a:endParaRPr lang="en-US" sz="1400" dirty="0">
              <a:latin typeface="Adelle Sans Devanagari" panose="02000503000000020004" pitchFamily="2" charset="-78"/>
              <a:cs typeface="Adelle Sans Devanagari" panose="02000503000000020004" pitchFamily="2" charset="-78"/>
            </a:endParaRPr>
          </a:p>
          <a:p>
            <a:r>
              <a:rPr lang="en-US" sz="1400" dirty="0">
                <a:latin typeface="Adelle Sans Devanagari" panose="02000503000000020004" pitchFamily="2" charset="-78"/>
                <a:cs typeface="Adelle Sans Devanagari" panose="02000503000000020004" pitchFamily="2" charset="-78"/>
              </a:rPr>
              <a:t> </a:t>
            </a:r>
          </a:p>
          <a:p>
            <a:endParaRPr lang="en-US" sz="1400" dirty="0">
              <a:latin typeface="Adelle Sans Devanagari" panose="02000503000000020004" pitchFamily="2" charset="-78"/>
              <a:cs typeface="Adelle Sans Devanagari" panose="02000503000000020004" pitchFamily="2" charset="-78"/>
            </a:endParaRPr>
          </a:p>
          <a:p>
            <a:endParaRPr lang="en-US" sz="1400" dirty="0">
              <a:latin typeface="Adelle Sans Devanagari" panose="02000503000000020004" pitchFamily="2" charset="-78"/>
              <a:cs typeface="Adelle Sans Devanagari" panose="02000503000000020004" pitchFamily="2" charset="-78"/>
            </a:endParaRPr>
          </a:p>
          <a:p>
            <a:endParaRPr lang="en-US" sz="1400" dirty="0">
              <a:latin typeface="Adelle Sans Devanagari" panose="02000503000000020004" pitchFamily="2" charset="-78"/>
              <a:cs typeface="Adelle Sans Devanagari" panose="02000503000000020004" pitchFamily="2" charset="-78"/>
            </a:endParaRPr>
          </a:p>
          <a:p>
            <a:endParaRPr lang="en-US" sz="1400" dirty="0">
              <a:latin typeface="Adelle Sans Devanagari" panose="02000503000000020004" pitchFamily="2" charset="-78"/>
              <a:cs typeface="Adelle Sans Devanagari" panose="02000503000000020004" pitchFamily="2" charset="-78"/>
            </a:endParaRPr>
          </a:p>
        </p:txBody>
      </p:sp>
      <p:sp>
        <p:nvSpPr>
          <p:cNvPr id="21" name="Rounded Rectangle 20">
            <a:extLst>
              <a:ext uri="{FF2B5EF4-FFF2-40B4-BE49-F238E27FC236}">
                <a16:creationId xmlns:a16="http://schemas.microsoft.com/office/drawing/2014/main" id="{EE70C989-18F7-6E64-45AE-14A58D6E4A8A}"/>
              </a:ext>
            </a:extLst>
          </p:cNvPr>
          <p:cNvSpPr/>
          <p:nvPr/>
        </p:nvSpPr>
        <p:spPr>
          <a:xfrm>
            <a:off x="873662" y="3061743"/>
            <a:ext cx="1941689" cy="1535289"/>
          </a:xfrm>
          <a:prstGeom prst="roundRect">
            <a:avLst/>
          </a:prstGeom>
          <a:gradFill flip="none" rotWithShape="1">
            <a:gsLst>
              <a:gs pos="0">
                <a:schemeClr val="accent4">
                  <a:lumMod val="0"/>
                  <a:lumOff val="100000"/>
                </a:schemeClr>
              </a:gs>
              <a:gs pos="48000">
                <a:schemeClr val="accent4">
                  <a:lumMod val="0"/>
                  <a:lumOff val="100000"/>
                  <a:alpha val="3000"/>
                </a:schemeClr>
              </a:gs>
              <a:gs pos="100000">
                <a:schemeClr val="accent4">
                  <a:lumMod val="100000"/>
                </a:schemeClr>
              </a:gs>
            </a:gsLst>
            <a:path path="circle">
              <a:fillToRect l="50000" t="-80000" r="50000" b="18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20732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30EC-141C-29A1-4CE0-78E03DA91F0B}"/>
              </a:ext>
            </a:extLst>
          </p:cNvPr>
          <p:cNvSpPr>
            <a:spLocks noGrp="1"/>
          </p:cNvSpPr>
          <p:nvPr>
            <p:ph type="title"/>
          </p:nvPr>
        </p:nvSpPr>
        <p:spPr>
          <a:xfrm>
            <a:off x="578556" y="82903"/>
            <a:ext cx="4331772" cy="1325563"/>
          </a:xfrm>
        </p:spPr>
        <p:txBody>
          <a:bodyPr>
            <a:normAutofit fontScale="90000"/>
          </a:bodyPr>
          <a:lstStyle/>
          <a:p>
            <a:br>
              <a:rPr lang="en-US" sz="2800" dirty="0">
                <a:latin typeface="Adelle Sans Devanagari" panose="02000503000000020004" pitchFamily="2" charset="-78"/>
                <a:cs typeface="Adelle Sans Devanagari" panose="02000503000000020004" pitchFamily="2" charset="-78"/>
              </a:rPr>
            </a:br>
            <a:r>
              <a:rPr lang="en-US" sz="2800" dirty="0">
                <a:latin typeface="Adelle Sans Devanagari" panose="02000503000000020004" pitchFamily="2" charset="-78"/>
                <a:cs typeface="Adelle Sans Devanagari" panose="02000503000000020004" pitchFamily="2" charset="-78"/>
              </a:rPr>
              <a:t>New Features Engineering </a:t>
            </a:r>
            <a:br>
              <a:rPr lang="en-US" sz="2800" dirty="0">
                <a:latin typeface="Adelle Sans Devanagari" panose="02000503000000020004" pitchFamily="2" charset="-78"/>
                <a:cs typeface="Adelle Sans Devanagari" panose="02000503000000020004" pitchFamily="2" charset="-78"/>
              </a:rPr>
            </a:br>
            <a:r>
              <a:rPr lang="en-US" sz="2800" dirty="0">
                <a:latin typeface="Adelle Sans Devanagari" panose="02000503000000020004" pitchFamily="2" charset="-78"/>
                <a:cs typeface="Adelle Sans Devanagari" panose="02000503000000020004" pitchFamily="2" charset="-78"/>
              </a:rPr>
              <a:t>and Correlation</a:t>
            </a:r>
            <a:br>
              <a:rPr lang="en-US" sz="2800" dirty="0">
                <a:latin typeface="Adelle Sans Devanagari" panose="02000503000000020004" pitchFamily="2" charset="-78"/>
                <a:cs typeface="Adelle Sans Devanagari" panose="02000503000000020004" pitchFamily="2" charset="-78"/>
              </a:rPr>
            </a:br>
            <a:br>
              <a:rPr lang="en-US" sz="2800" dirty="0">
                <a:latin typeface="Adelle Sans Devanagari" panose="02000503000000020004" pitchFamily="2" charset="-78"/>
                <a:cs typeface="Adelle Sans Devanagari" panose="02000503000000020004" pitchFamily="2" charset="-78"/>
              </a:rPr>
            </a:br>
            <a:br>
              <a:rPr lang="en-US" sz="2800" dirty="0">
                <a:latin typeface="Adelle Sans Devanagari" panose="02000503000000020004" pitchFamily="2" charset="-78"/>
                <a:cs typeface="Adelle Sans Devanagari" panose="02000503000000020004" pitchFamily="2" charset="-78"/>
              </a:rPr>
            </a:br>
            <a:endParaRPr lang="en-US" sz="2800" dirty="0">
              <a:latin typeface="Adelle Sans Devanagari" panose="02000503000000020004" pitchFamily="2" charset="-78"/>
              <a:cs typeface="Adelle Sans Devanagari" panose="02000503000000020004" pitchFamily="2" charset="-78"/>
            </a:endParaRPr>
          </a:p>
        </p:txBody>
      </p:sp>
      <p:sp>
        <p:nvSpPr>
          <p:cNvPr id="10" name="TextBox 9">
            <a:extLst>
              <a:ext uri="{FF2B5EF4-FFF2-40B4-BE49-F238E27FC236}">
                <a16:creationId xmlns:a16="http://schemas.microsoft.com/office/drawing/2014/main" id="{7CCCDA14-1B19-8884-DBAC-57E232C7ADD7}"/>
              </a:ext>
            </a:extLst>
          </p:cNvPr>
          <p:cNvSpPr txBox="1"/>
          <p:nvPr/>
        </p:nvSpPr>
        <p:spPr>
          <a:xfrm>
            <a:off x="578556" y="694800"/>
            <a:ext cx="3721963" cy="8771632"/>
          </a:xfrm>
          <a:prstGeom prst="rect">
            <a:avLst/>
          </a:prstGeom>
          <a:noFill/>
        </p:spPr>
        <p:txBody>
          <a:bodyPr wrap="square" rtlCol="0" anchor="ctr">
            <a:spAutoFit/>
          </a:bodyPr>
          <a:lstStyle/>
          <a:p>
            <a:endParaRPr lang="en-US" sz="1400" dirty="0"/>
          </a:p>
          <a:p>
            <a:pPr marL="285750" indent="-285750">
              <a:buFont typeface="Arial" panose="020B0604020202020204" pitchFamily="34" charset="0"/>
              <a:buChar char="•"/>
            </a:pPr>
            <a:r>
              <a:rPr lang="en-US" sz="1400" i="1" dirty="0"/>
              <a:t>Category Based Average Price</a:t>
            </a:r>
          </a:p>
          <a:p>
            <a:pPr marL="285750" indent="-285750">
              <a:buFont typeface="Arial" panose="020B0604020202020204" pitchFamily="34" charset="0"/>
              <a:buChar char="•"/>
            </a:pPr>
            <a:endParaRPr lang="en-US" sz="1400" i="1" dirty="0"/>
          </a:p>
          <a:p>
            <a:pPr marL="285750" indent="-285750">
              <a:buFont typeface="Arial" panose="020B0604020202020204" pitchFamily="34" charset="0"/>
              <a:buChar char="•"/>
            </a:pPr>
            <a:r>
              <a:rPr lang="en-US" sz="1400" i="1" dirty="0"/>
              <a:t>Category based Edition year prices</a:t>
            </a:r>
          </a:p>
          <a:p>
            <a:pPr marL="285750" indent="-285750">
              <a:buFont typeface="Arial" panose="020B0604020202020204" pitchFamily="34" charset="0"/>
              <a:buChar char="•"/>
            </a:pPr>
            <a:endParaRPr lang="en-US" sz="1400" i="1" dirty="0"/>
          </a:p>
          <a:p>
            <a:pPr marL="285750" indent="-285750">
              <a:buFont typeface="Arial" panose="020B0604020202020204" pitchFamily="34" charset="0"/>
              <a:buChar char="•"/>
            </a:pPr>
            <a:r>
              <a:rPr lang="en-US" sz="1400" i="1" dirty="0"/>
              <a:t>Category Based Ratings </a:t>
            </a:r>
          </a:p>
          <a:p>
            <a:pPr marL="285750" indent="-285750">
              <a:buFont typeface="Arial" panose="020B0604020202020204" pitchFamily="34" charset="0"/>
              <a:buChar char="•"/>
            </a:pPr>
            <a:endParaRPr lang="en-US" sz="1400" i="1" dirty="0"/>
          </a:p>
          <a:p>
            <a:pPr marL="285750" indent="-285750">
              <a:buFont typeface="Arial" panose="020B0604020202020204" pitchFamily="34" charset="0"/>
              <a:buChar char="•"/>
            </a:pPr>
            <a:r>
              <a:rPr lang="en-US" sz="1400" i="1" dirty="0"/>
              <a:t>Author Rating and Review</a:t>
            </a:r>
          </a:p>
          <a:p>
            <a:endParaRPr lang="en-US" sz="1400" i="1" dirty="0"/>
          </a:p>
          <a:p>
            <a:pPr marL="285750" indent="-285750">
              <a:buFont typeface="Arial" panose="020B0604020202020204" pitchFamily="34" charset="0"/>
              <a:buChar char="•"/>
            </a:pPr>
            <a:r>
              <a:rPr lang="en-US" sz="1400" i="1" dirty="0"/>
              <a:t>Book Cover Types – </a:t>
            </a:r>
            <a:r>
              <a:rPr lang="en-US" sz="1400" i="1" dirty="0" err="1"/>
              <a:t>HardCover</a:t>
            </a:r>
            <a:r>
              <a:rPr lang="en-US" sz="1400" i="1" dirty="0"/>
              <a:t> or Paperback  </a:t>
            </a:r>
          </a:p>
          <a:p>
            <a:pPr marL="285750" indent="-285750">
              <a:buFont typeface="Arial" panose="020B0604020202020204" pitchFamily="34" charset="0"/>
              <a:buChar char="•"/>
            </a:pPr>
            <a:endParaRPr lang="en-US" sz="1400" i="1" dirty="0"/>
          </a:p>
          <a:p>
            <a:pPr marL="285750" indent="-285750">
              <a:buFont typeface="Arial" panose="020B0604020202020204" pitchFamily="34" charset="0"/>
              <a:buChar char="•"/>
            </a:pPr>
            <a:r>
              <a:rPr lang="en-US" sz="1400" i="1" dirty="0"/>
              <a:t>Sentiment on popularity </a:t>
            </a:r>
          </a:p>
          <a:p>
            <a:pPr marL="285750" indent="-285750">
              <a:buFont typeface="Arial" panose="020B0604020202020204" pitchFamily="34" charset="0"/>
              <a:buChar char="•"/>
            </a:pPr>
            <a:endParaRPr lang="en-US" sz="1400" i="1" dirty="0"/>
          </a:p>
          <a:p>
            <a:pPr marL="285750" indent="-285750">
              <a:buFont typeface="Arial" panose="020B0604020202020204" pitchFamily="34" charset="0"/>
              <a:buChar char="•"/>
            </a:pPr>
            <a:r>
              <a:rPr lang="en-US" sz="1400" i="1" dirty="0"/>
              <a:t>Are movies Part of Series </a:t>
            </a:r>
          </a:p>
          <a:p>
            <a:pPr marL="285750" indent="-285750">
              <a:buFont typeface="Arial" panose="020B0604020202020204" pitchFamily="34" charset="0"/>
              <a:buChar char="•"/>
            </a:pPr>
            <a:endParaRPr lang="en-US" sz="1400" i="1" dirty="0"/>
          </a:p>
          <a:p>
            <a:pPr marL="285750" indent="-285750">
              <a:buFont typeface="Arial" panose="020B0604020202020204" pitchFamily="34" charset="0"/>
              <a:buChar char="•"/>
            </a:pPr>
            <a:r>
              <a:rPr lang="en-US" sz="1400" i="1" dirty="0"/>
              <a:t>Thriller and Mystery have their takers</a:t>
            </a:r>
          </a:p>
          <a:p>
            <a:pPr marL="285750" indent="-285750">
              <a:buFont typeface="Arial" panose="020B0604020202020204" pitchFamily="34" charset="0"/>
              <a:buChar char="•"/>
            </a:pPr>
            <a:endParaRPr lang="en-US" sz="1400" i="1" dirty="0"/>
          </a:p>
          <a:p>
            <a:pPr marL="285750" indent="-285750">
              <a:buFont typeface="Arial" panose="020B0604020202020204" pitchFamily="34" charset="0"/>
              <a:buChar char="•"/>
            </a:pPr>
            <a:r>
              <a:rPr lang="en-US" sz="1400" i="1" dirty="0"/>
              <a:t>Historic Books </a:t>
            </a:r>
          </a:p>
          <a:p>
            <a:pPr marL="285750" indent="-285750">
              <a:buFont typeface="Arial" panose="020B0604020202020204" pitchFamily="34" charset="0"/>
              <a:buChar char="•"/>
            </a:pPr>
            <a:endParaRPr lang="en-US" sz="1400" i="1" dirty="0"/>
          </a:p>
          <a:p>
            <a:pPr marL="285750" indent="-285750">
              <a:buFont typeface="Arial" panose="020B0604020202020204" pitchFamily="34" charset="0"/>
              <a:buChar char="•"/>
            </a:pPr>
            <a:r>
              <a:rPr lang="en-US" sz="1400" i="1" dirty="0"/>
              <a:t>Entropy Based feats </a:t>
            </a:r>
          </a:p>
          <a:p>
            <a:pPr marL="285750" indent="-285750">
              <a:buFont typeface="Arial" panose="020B0604020202020204" pitchFamily="34" charset="0"/>
              <a:buChar char="•"/>
            </a:pPr>
            <a:endParaRPr lang="en-US" sz="1400" i="1" dirty="0"/>
          </a:p>
          <a:p>
            <a:pPr marL="285750" indent="-285750">
              <a:buFont typeface="Arial" panose="020B0604020202020204" pitchFamily="34" charset="0"/>
              <a:buChar char="•"/>
            </a:pPr>
            <a:r>
              <a:rPr lang="en-US" sz="1400" i="1" dirty="0"/>
              <a:t>Time of Book release </a:t>
            </a:r>
          </a:p>
          <a:p>
            <a:pPr marL="285750" indent="-285750">
              <a:buFont typeface="Arial" panose="020B0604020202020204" pitchFamily="34" charset="0"/>
              <a:buChar char="•"/>
            </a:pPr>
            <a:endParaRPr lang="en-US" sz="1400" i="1" dirty="0"/>
          </a:p>
          <a:p>
            <a:pPr marL="285750" indent="-285750">
              <a:buFont typeface="Arial" panose="020B0604020202020204" pitchFamily="34" charset="0"/>
              <a:buChar char="•"/>
            </a:pPr>
            <a:r>
              <a:rPr lang="en-US" sz="1400" i="1" dirty="0"/>
              <a:t>Entropy Author-genre Based feature </a:t>
            </a:r>
          </a:p>
          <a:p>
            <a:pPr marL="285750" indent="-285750">
              <a:buFont typeface="Arial" panose="020B0604020202020204" pitchFamily="34" charset="0"/>
              <a:buChar char="•"/>
            </a:pPr>
            <a:endParaRPr lang="en-US" sz="1400" i="1" dirty="0"/>
          </a:p>
          <a:p>
            <a:pPr marL="285750" indent="-285750">
              <a:buFont typeface="Arial" panose="020B0604020202020204" pitchFamily="34" charset="0"/>
              <a:buChar char="•"/>
            </a:pPr>
            <a:endParaRPr lang="en-US" sz="1400" i="1" dirty="0"/>
          </a:p>
          <a:p>
            <a:pPr marL="285750" indent="-285750">
              <a:buFont typeface="Arial" panose="020B0604020202020204" pitchFamily="34" charset="0"/>
              <a:buChar char="•"/>
            </a:pPr>
            <a:endParaRPr lang="en-US" sz="1400" i="1" dirty="0"/>
          </a:p>
          <a:p>
            <a:pPr marL="285750" indent="-285750">
              <a:buFont typeface="Arial" panose="020B0604020202020204" pitchFamily="34" charset="0"/>
              <a:buChar char="•"/>
            </a:pPr>
            <a:endParaRPr lang="en-US" sz="1400" dirty="0"/>
          </a:p>
          <a:p>
            <a:endParaRPr lang="en-US" sz="1400" dirty="0"/>
          </a:p>
          <a:p>
            <a:endParaRPr lang="en-US" sz="1400" dirty="0"/>
          </a:p>
          <a:p>
            <a:endParaRPr lang="en-US" dirty="0"/>
          </a:p>
          <a:p>
            <a:endParaRPr lang="en-US" dirty="0"/>
          </a:p>
          <a:p>
            <a:endParaRPr lang="en-US" dirty="0"/>
          </a:p>
          <a:p>
            <a:r>
              <a:rPr lang="en-US" dirty="0"/>
              <a:t> </a:t>
            </a:r>
          </a:p>
          <a:p>
            <a:endParaRPr lang="en-US" dirty="0"/>
          </a:p>
          <a:p>
            <a:endParaRPr lang="en-US" dirty="0"/>
          </a:p>
          <a:p>
            <a:endParaRPr lang="en-US" dirty="0"/>
          </a:p>
          <a:p>
            <a:endParaRPr lang="en-US" dirty="0"/>
          </a:p>
        </p:txBody>
      </p:sp>
      <p:pic>
        <p:nvPicPr>
          <p:cNvPr id="28" name="Picture 27">
            <a:extLst>
              <a:ext uri="{FF2B5EF4-FFF2-40B4-BE49-F238E27FC236}">
                <a16:creationId xmlns:a16="http://schemas.microsoft.com/office/drawing/2014/main" id="{5D20CBE8-433F-496D-62CD-851EA3D72B12}"/>
              </a:ext>
            </a:extLst>
          </p:cNvPr>
          <p:cNvPicPr>
            <a:picLocks noChangeAspect="1"/>
          </p:cNvPicPr>
          <p:nvPr/>
        </p:nvPicPr>
        <p:blipFill>
          <a:blip r:embed="rId2"/>
          <a:stretch>
            <a:fillRect/>
          </a:stretch>
        </p:blipFill>
        <p:spPr>
          <a:xfrm>
            <a:off x="4467391" y="680466"/>
            <a:ext cx="7307033" cy="5226558"/>
          </a:xfrm>
          <a:prstGeom prst="rect">
            <a:avLst/>
          </a:prstGeom>
        </p:spPr>
      </p:pic>
    </p:spTree>
    <p:extLst>
      <p:ext uri="{BB962C8B-B14F-4D97-AF65-F5344CB8AC3E}">
        <p14:creationId xmlns:p14="http://schemas.microsoft.com/office/powerpoint/2010/main" val="1169613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6E757-EE18-FA40-E891-0EA713E89A8A}"/>
              </a:ext>
            </a:extLst>
          </p:cNvPr>
          <p:cNvSpPr>
            <a:spLocks noGrp="1"/>
          </p:cNvSpPr>
          <p:nvPr>
            <p:ph type="title"/>
          </p:nvPr>
        </p:nvSpPr>
        <p:spPr>
          <a:xfrm>
            <a:off x="463296" y="-73152"/>
            <a:ext cx="10515600" cy="1325563"/>
          </a:xfrm>
        </p:spPr>
        <p:txBody>
          <a:bodyPr>
            <a:normAutofit/>
          </a:bodyPr>
          <a:lstStyle/>
          <a:p>
            <a:r>
              <a:rPr lang="en-US" sz="3600" dirty="0"/>
              <a:t>Tree- Based Bivariate </a:t>
            </a:r>
          </a:p>
        </p:txBody>
      </p:sp>
      <p:pic>
        <p:nvPicPr>
          <p:cNvPr id="15" name="Picture 14">
            <a:extLst>
              <a:ext uri="{FF2B5EF4-FFF2-40B4-BE49-F238E27FC236}">
                <a16:creationId xmlns:a16="http://schemas.microsoft.com/office/drawing/2014/main" id="{FCFEC827-4265-A574-BD24-9B67B80DB0C6}"/>
              </a:ext>
            </a:extLst>
          </p:cNvPr>
          <p:cNvPicPr>
            <a:picLocks noChangeAspect="1"/>
          </p:cNvPicPr>
          <p:nvPr/>
        </p:nvPicPr>
        <p:blipFill>
          <a:blip r:embed="rId2"/>
          <a:stretch>
            <a:fillRect/>
          </a:stretch>
        </p:blipFill>
        <p:spPr>
          <a:xfrm>
            <a:off x="7201154" y="1125982"/>
            <a:ext cx="4432300" cy="2374900"/>
          </a:xfrm>
          <a:prstGeom prst="rect">
            <a:avLst/>
          </a:prstGeom>
        </p:spPr>
      </p:pic>
      <p:pic>
        <p:nvPicPr>
          <p:cNvPr id="17" name="Picture 16">
            <a:extLst>
              <a:ext uri="{FF2B5EF4-FFF2-40B4-BE49-F238E27FC236}">
                <a16:creationId xmlns:a16="http://schemas.microsoft.com/office/drawing/2014/main" id="{1E5C249E-0C05-A294-300D-B01548AD2202}"/>
              </a:ext>
            </a:extLst>
          </p:cNvPr>
          <p:cNvPicPr>
            <a:picLocks noChangeAspect="1"/>
          </p:cNvPicPr>
          <p:nvPr/>
        </p:nvPicPr>
        <p:blipFill>
          <a:blip r:embed="rId3"/>
          <a:stretch>
            <a:fillRect/>
          </a:stretch>
        </p:blipFill>
        <p:spPr>
          <a:xfrm>
            <a:off x="7251192" y="3644777"/>
            <a:ext cx="4432300" cy="2374900"/>
          </a:xfrm>
          <a:prstGeom prst="rect">
            <a:avLst/>
          </a:prstGeom>
        </p:spPr>
      </p:pic>
      <p:pic>
        <p:nvPicPr>
          <p:cNvPr id="19" name="Picture 18">
            <a:extLst>
              <a:ext uri="{FF2B5EF4-FFF2-40B4-BE49-F238E27FC236}">
                <a16:creationId xmlns:a16="http://schemas.microsoft.com/office/drawing/2014/main" id="{C3F040DF-1CB1-2CD1-29B7-5E99878FCDD1}"/>
              </a:ext>
            </a:extLst>
          </p:cNvPr>
          <p:cNvPicPr>
            <a:picLocks noChangeAspect="1"/>
          </p:cNvPicPr>
          <p:nvPr/>
        </p:nvPicPr>
        <p:blipFill>
          <a:blip r:embed="rId4"/>
          <a:stretch>
            <a:fillRect/>
          </a:stretch>
        </p:blipFill>
        <p:spPr>
          <a:xfrm>
            <a:off x="0" y="2901495"/>
            <a:ext cx="7251192" cy="3118182"/>
          </a:xfrm>
          <a:prstGeom prst="rect">
            <a:avLst/>
          </a:prstGeom>
        </p:spPr>
      </p:pic>
      <p:sp>
        <p:nvSpPr>
          <p:cNvPr id="21" name="TextBox 20">
            <a:extLst>
              <a:ext uri="{FF2B5EF4-FFF2-40B4-BE49-F238E27FC236}">
                <a16:creationId xmlns:a16="http://schemas.microsoft.com/office/drawing/2014/main" id="{241B24F9-A42E-BDCF-78FC-DC3C247FDA99}"/>
              </a:ext>
            </a:extLst>
          </p:cNvPr>
          <p:cNvSpPr txBox="1"/>
          <p:nvPr/>
        </p:nvSpPr>
        <p:spPr>
          <a:xfrm>
            <a:off x="415544" y="1118108"/>
            <a:ext cx="6131052" cy="1169551"/>
          </a:xfrm>
          <a:prstGeom prst="rect">
            <a:avLst/>
          </a:prstGeom>
          <a:noFill/>
        </p:spPr>
        <p:txBody>
          <a:bodyPr wrap="square">
            <a:spAutoFit/>
          </a:bodyPr>
          <a:lstStyle/>
          <a:p>
            <a:pPr marL="285750" indent="-285750">
              <a:buFont typeface="Arial" panose="020B0604020202020204" pitchFamily="34" charset="0"/>
              <a:buChar char="•"/>
            </a:pPr>
            <a:r>
              <a:rPr lang="en-US" sz="1400" dirty="0">
                <a:latin typeface="Adelle Sans Devanagari" panose="02000503000000020004" pitchFamily="2" charset="-78"/>
                <a:cs typeface="Adelle Sans Devanagari" panose="02000503000000020004" pitchFamily="2" charset="-78"/>
              </a:rPr>
              <a:t>The following 3 variable show good relation to the Target </a:t>
            </a:r>
          </a:p>
          <a:p>
            <a:endParaRPr lang="en-US" sz="1400" dirty="0">
              <a:latin typeface="Adelle Sans Devanagari" panose="02000503000000020004" pitchFamily="2" charset="-78"/>
              <a:cs typeface="Adelle Sans Devanagari" panose="02000503000000020004" pitchFamily="2" charset="-78"/>
            </a:endParaRPr>
          </a:p>
          <a:p>
            <a:pPr marL="285750" indent="-285750">
              <a:buFont typeface="Arial" panose="020B0604020202020204" pitchFamily="34" charset="0"/>
              <a:buChar char="•"/>
            </a:pPr>
            <a:r>
              <a:rPr lang="en-US" sz="1400" dirty="0">
                <a:latin typeface="Adelle Sans Devanagari" panose="02000503000000020004" pitchFamily="2" charset="-78"/>
                <a:cs typeface="Adelle Sans Devanagari" panose="02000503000000020004" pitchFamily="2" charset="-78"/>
              </a:rPr>
              <a:t>“No of Reviews” show negative relation with target , where as “5 years Average price for Book category” show clear positive relation whereas bestseller show mixed relation with price</a:t>
            </a:r>
          </a:p>
        </p:txBody>
      </p:sp>
    </p:spTree>
    <p:extLst>
      <p:ext uri="{BB962C8B-B14F-4D97-AF65-F5344CB8AC3E}">
        <p14:creationId xmlns:p14="http://schemas.microsoft.com/office/powerpoint/2010/main" val="3112787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E8DC7-F036-2177-DEE3-7D4967775DE4}"/>
              </a:ext>
            </a:extLst>
          </p:cNvPr>
          <p:cNvSpPr>
            <a:spLocks noGrp="1"/>
          </p:cNvSpPr>
          <p:nvPr>
            <p:ph type="title"/>
          </p:nvPr>
        </p:nvSpPr>
        <p:spPr>
          <a:xfrm>
            <a:off x="271272" y="0"/>
            <a:ext cx="10515600" cy="1325563"/>
          </a:xfrm>
        </p:spPr>
        <p:txBody>
          <a:bodyPr>
            <a:normAutofit/>
          </a:bodyPr>
          <a:lstStyle/>
          <a:p>
            <a:r>
              <a:rPr lang="en-US" sz="3200" dirty="0">
                <a:latin typeface="Adelle Sans Devanagari" panose="02000503000000020004" pitchFamily="2" charset="-78"/>
                <a:cs typeface="Adelle Sans Devanagari" panose="02000503000000020004" pitchFamily="2" charset="-78"/>
              </a:rPr>
              <a:t>Tree(of </a:t>
            </a:r>
            <a:r>
              <a:rPr lang="en-US" sz="3200" dirty="0" err="1">
                <a:latin typeface="Adelle Sans Devanagari" panose="02000503000000020004" pitchFamily="2" charset="-78"/>
                <a:cs typeface="Adelle Sans Devanagari" panose="02000503000000020004" pitchFamily="2" charset="-78"/>
              </a:rPr>
              <a:t>Debth</a:t>
            </a:r>
            <a:r>
              <a:rPr lang="en-US" sz="3200" dirty="0">
                <a:latin typeface="Adelle Sans Devanagari" panose="02000503000000020004" pitchFamily="2" charset="-78"/>
                <a:cs typeface="Adelle Sans Devanagari" panose="02000503000000020004" pitchFamily="2" charset="-78"/>
              </a:rPr>
              <a:t> 2) : No of reviews </a:t>
            </a:r>
          </a:p>
        </p:txBody>
      </p:sp>
      <p:pic>
        <p:nvPicPr>
          <p:cNvPr id="7" name="Picture 6">
            <a:extLst>
              <a:ext uri="{FF2B5EF4-FFF2-40B4-BE49-F238E27FC236}">
                <a16:creationId xmlns:a16="http://schemas.microsoft.com/office/drawing/2014/main" id="{9DB13829-2295-58C5-3BC8-B636E8C256E8}"/>
              </a:ext>
            </a:extLst>
          </p:cNvPr>
          <p:cNvPicPr>
            <a:picLocks noChangeAspect="1"/>
          </p:cNvPicPr>
          <p:nvPr/>
        </p:nvPicPr>
        <p:blipFill>
          <a:blip r:embed="rId2"/>
          <a:stretch>
            <a:fillRect/>
          </a:stretch>
        </p:blipFill>
        <p:spPr>
          <a:xfrm>
            <a:off x="4564761" y="3218389"/>
            <a:ext cx="7772400" cy="2858334"/>
          </a:xfrm>
          <a:prstGeom prst="rect">
            <a:avLst/>
          </a:prstGeom>
        </p:spPr>
      </p:pic>
      <p:sp>
        <p:nvSpPr>
          <p:cNvPr id="9" name="TextBox 8">
            <a:extLst>
              <a:ext uri="{FF2B5EF4-FFF2-40B4-BE49-F238E27FC236}">
                <a16:creationId xmlns:a16="http://schemas.microsoft.com/office/drawing/2014/main" id="{EC9867C9-7ED5-75EC-C97C-EDB97076013A}"/>
              </a:ext>
            </a:extLst>
          </p:cNvPr>
          <p:cNvSpPr txBox="1"/>
          <p:nvPr/>
        </p:nvSpPr>
        <p:spPr>
          <a:xfrm>
            <a:off x="75438" y="1325563"/>
            <a:ext cx="4322826" cy="3785652"/>
          </a:xfrm>
          <a:prstGeom prst="rect">
            <a:avLst/>
          </a:prstGeom>
          <a:noFill/>
        </p:spPr>
        <p:txBody>
          <a:bodyPr wrap="square">
            <a:spAutoFit/>
          </a:bodyPr>
          <a:lstStyle/>
          <a:p>
            <a:pPr algn="l"/>
            <a:r>
              <a:rPr lang="en-IN" sz="1200" b="1" i="0" dirty="0">
                <a:effectLst/>
                <a:latin typeface="Söhne"/>
              </a:rPr>
              <a:t>Review Count Impact:</a:t>
            </a:r>
            <a:endParaRPr lang="en-IN" sz="1200" b="0" i="0" dirty="0">
              <a:effectLst/>
              <a:latin typeface="Söhne"/>
            </a:endParaRPr>
          </a:p>
          <a:p>
            <a:pPr algn="l">
              <a:buFont typeface="Arial" panose="020B0604020202020204" pitchFamily="34" charset="0"/>
              <a:buChar char="•"/>
            </a:pPr>
            <a:r>
              <a:rPr lang="en-IN" sz="1200" b="0" i="1" dirty="0">
                <a:effectLst/>
                <a:latin typeface="KaTeX_Math"/>
              </a:rPr>
              <a:t>X</a:t>
            </a:r>
            <a:r>
              <a:rPr lang="en-IN" sz="1200" b="0" i="0" dirty="0">
                <a:effectLst/>
                <a:latin typeface="Söhne"/>
              </a:rPr>
              <a:t> (number of reviews) significantly influences book prices (</a:t>
            </a:r>
            <a:r>
              <a:rPr lang="en-IN" sz="1200" b="0" i="1" dirty="0">
                <a:effectLst/>
                <a:latin typeface="KaTeX_Math"/>
              </a:rPr>
              <a:t>Y</a:t>
            </a:r>
            <a:r>
              <a:rPr lang="en-IN" sz="1200" b="0" i="0" dirty="0">
                <a:effectLst/>
                <a:latin typeface="Söhne"/>
              </a:rPr>
              <a:t>).</a:t>
            </a:r>
          </a:p>
          <a:p>
            <a:pPr algn="l">
              <a:buFont typeface="Arial" panose="020B0604020202020204" pitchFamily="34" charset="0"/>
              <a:buChar char="•"/>
            </a:pPr>
            <a:r>
              <a:rPr lang="en-IN" sz="1200" b="0" i="0" dirty="0">
                <a:effectLst/>
                <a:latin typeface="Söhne"/>
              </a:rPr>
              <a:t>Lower review counts (</a:t>
            </a:r>
            <a:r>
              <a:rPr lang="en-IN" sz="1200" dirty="0">
                <a:latin typeface="KaTeX_Main"/>
              </a:rPr>
              <a:t>0</a:t>
            </a:r>
            <a:r>
              <a:rPr lang="en-IN" sz="1200" b="0" i="0" dirty="0">
                <a:effectLst/>
                <a:latin typeface="KaTeX_Main"/>
              </a:rPr>
              <a:t>≤6.5</a:t>
            </a:r>
            <a:r>
              <a:rPr lang="en-IN" sz="1200" b="0" i="1" dirty="0">
                <a:effectLst/>
                <a:latin typeface="KaTeX_Math"/>
              </a:rPr>
              <a:t>X</a:t>
            </a:r>
            <a:r>
              <a:rPr lang="en-IN" sz="1200" b="0" i="0" dirty="0">
                <a:effectLst/>
                <a:latin typeface="KaTeX_Main"/>
              </a:rPr>
              <a:t>≤6.5</a:t>
            </a:r>
            <a:r>
              <a:rPr lang="en-IN" sz="1200" b="0" i="0" dirty="0">
                <a:effectLst/>
                <a:latin typeface="Söhne"/>
              </a:rPr>
              <a:t>) predict a lower price (560.128), while higher review counts predict a higher price (760.722).</a:t>
            </a:r>
          </a:p>
          <a:p>
            <a:pPr algn="l">
              <a:buFont typeface="Arial" panose="020B0604020202020204" pitchFamily="34" charset="0"/>
              <a:buChar char="•"/>
            </a:pPr>
            <a:endParaRPr lang="en-IN" sz="1200" b="0" i="0" dirty="0">
              <a:effectLst/>
              <a:latin typeface="Söhne"/>
            </a:endParaRPr>
          </a:p>
          <a:p>
            <a:pPr algn="l">
              <a:buFont typeface="Arial" panose="020B0604020202020204" pitchFamily="34" charset="0"/>
              <a:buChar char="•"/>
            </a:pPr>
            <a:endParaRPr lang="en-IN" sz="1200" b="0" i="0" dirty="0">
              <a:effectLst/>
              <a:latin typeface="Söhne"/>
            </a:endParaRPr>
          </a:p>
          <a:p>
            <a:pPr algn="l"/>
            <a:endParaRPr lang="en-IN" sz="1200" b="0" i="0" dirty="0">
              <a:effectLst/>
              <a:latin typeface="Söhne"/>
            </a:endParaRPr>
          </a:p>
          <a:p>
            <a:pPr algn="l"/>
            <a:r>
              <a:rPr lang="en-IN" sz="1200" b="1" i="0" dirty="0">
                <a:effectLst/>
                <a:latin typeface="Söhne"/>
              </a:rPr>
              <a:t>Refinement with Additional Reviews:</a:t>
            </a:r>
            <a:endParaRPr lang="en-IN" sz="1200" b="0" i="0" dirty="0">
              <a:effectLst/>
              <a:latin typeface="Söhne"/>
            </a:endParaRPr>
          </a:p>
          <a:p>
            <a:pPr algn="l">
              <a:buFont typeface="Arial" panose="020B0604020202020204" pitchFamily="34" charset="0"/>
              <a:buChar char="•"/>
            </a:pPr>
            <a:r>
              <a:rPr lang="en-IN" sz="1200" b="0" i="0" dirty="0">
                <a:effectLst/>
                <a:latin typeface="Söhne"/>
              </a:rPr>
              <a:t>For books with more reviews, further predictions are based on </a:t>
            </a:r>
            <a:r>
              <a:rPr lang="en-IN" sz="1200" b="0" i="0" dirty="0">
                <a:effectLst/>
                <a:latin typeface="KaTeX_Main"/>
              </a:rPr>
              <a:t>0≤1.50≤1.5</a:t>
            </a:r>
            <a:r>
              <a:rPr lang="en-IN" sz="1200" b="0" i="0" dirty="0">
                <a:effectLst/>
                <a:latin typeface="Söhne"/>
              </a:rPr>
              <a:t>.</a:t>
            </a:r>
          </a:p>
          <a:p>
            <a:pPr algn="l">
              <a:buFont typeface="Arial" panose="020B0604020202020204" pitchFamily="34" charset="0"/>
              <a:buChar char="•"/>
            </a:pPr>
            <a:r>
              <a:rPr lang="en-IN" sz="1200" b="0" i="0" dirty="0">
                <a:effectLst/>
                <a:latin typeface="Söhne"/>
              </a:rPr>
              <a:t>Fewer additional reviews predict a lower price (631.838), while more additional reviews predict a higher price (675.231).</a:t>
            </a:r>
          </a:p>
          <a:p>
            <a:pPr algn="l">
              <a:buFont typeface="Arial" panose="020B0604020202020204" pitchFamily="34" charset="0"/>
              <a:buChar char="•"/>
            </a:pPr>
            <a:endParaRPr lang="en-IN" sz="1200" b="0" i="0" dirty="0">
              <a:effectLst/>
              <a:latin typeface="Söhne"/>
            </a:endParaRPr>
          </a:p>
          <a:p>
            <a:pPr algn="l">
              <a:buFont typeface="Arial" panose="020B0604020202020204" pitchFamily="34" charset="0"/>
              <a:buChar char="•"/>
            </a:pPr>
            <a:endParaRPr lang="en-IN" sz="1200" b="0" i="0" dirty="0">
              <a:effectLst/>
              <a:latin typeface="Söhne"/>
            </a:endParaRPr>
          </a:p>
          <a:p>
            <a:pPr algn="l">
              <a:buFont typeface="Arial" panose="020B0604020202020204" pitchFamily="34" charset="0"/>
              <a:buChar char="•"/>
            </a:pPr>
            <a:endParaRPr lang="en-IN" sz="1200" b="0" i="0" dirty="0">
              <a:effectLst/>
              <a:latin typeface="Söhne"/>
            </a:endParaRPr>
          </a:p>
          <a:p>
            <a:pPr algn="l"/>
            <a:r>
              <a:rPr lang="en-IN" sz="1200" b="1" i="0" dirty="0">
                <a:effectLst/>
                <a:latin typeface="Söhne"/>
              </a:rPr>
              <a:t>Intermediate Counts and Prices:</a:t>
            </a:r>
            <a:endParaRPr lang="en-IN" sz="1200" b="0" i="0" dirty="0">
              <a:effectLst/>
              <a:latin typeface="Söhne"/>
            </a:endParaRPr>
          </a:p>
          <a:p>
            <a:pPr algn="l">
              <a:buFont typeface="Arial" panose="020B0604020202020204" pitchFamily="34" charset="0"/>
              <a:buChar char="•"/>
            </a:pPr>
            <a:r>
              <a:rPr lang="en-IN" sz="1200" b="0" i="0" dirty="0">
                <a:effectLst/>
                <a:latin typeface="Söhne"/>
              </a:rPr>
              <a:t>Intermediate review counts (</a:t>
            </a:r>
            <a:r>
              <a:rPr lang="en-IN" sz="1200" b="0" i="0" dirty="0">
                <a:effectLst/>
                <a:latin typeface="KaTeX_Main"/>
              </a:rPr>
              <a:t>1.5&lt;�≤6.51.5&lt;</a:t>
            </a:r>
            <a:r>
              <a:rPr lang="en-IN" sz="1200" b="0" i="1" dirty="0">
                <a:effectLst/>
                <a:latin typeface="KaTeX_Math"/>
              </a:rPr>
              <a:t>X</a:t>
            </a:r>
            <a:r>
              <a:rPr lang="en-IN" sz="1200" b="0" i="0" dirty="0">
                <a:effectLst/>
                <a:latin typeface="KaTeX_Main"/>
              </a:rPr>
              <a:t>≤6.5</a:t>
            </a:r>
            <a:r>
              <a:rPr lang="en-IN" sz="1200" b="0" i="0" dirty="0">
                <a:effectLst/>
                <a:latin typeface="Söhne"/>
              </a:rPr>
              <a:t> and </a:t>
            </a:r>
            <a:r>
              <a:rPr lang="en-IN" sz="1200" b="0" i="0" dirty="0">
                <a:effectLst/>
                <a:latin typeface="KaTeX_Main"/>
              </a:rPr>
              <a:t>6.5&lt;0≤12.56.5&lt;</a:t>
            </a:r>
            <a:r>
              <a:rPr lang="en-IN" sz="1200" b="0" i="1" dirty="0">
                <a:effectLst/>
                <a:latin typeface="KaTeX_Math"/>
              </a:rPr>
              <a:t>X</a:t>
            </a:r>
            <a:r>
              <a:rPr lang="en-IN" sz="1200" b="0" i="0" dirty="0">
                <a:effectLst/>
                <a:latin typeface="KaTeX_Main"/>
              </a:rPr>
              <a:t>≤12.5</a:t>
            </a:r>
            <a:r>
              <a:rPr lang="en-IN" sz="1200" b="0" i="0" dirty="0">
                <a:effectLst/>
                <a:latin typeface="Söhne"/>
              </a:rPr>
              <a:t>) contribute to price predictions.</a:t>
            </a:r>
          </a:p>
          <a:p>
            <a:pPr algn="l">
              <a:buFont typeface="Arial" panose="020B0604020202020204" pitchFamily="34" charset="0"/>
              <a:buChar char="•"/>
            </a:pPr>
            <a:r>
              <a:rPr lang="en-IN" sz="1200" b="0" i="0" dirty="0">
                <a:effectLst/>
                <a:latin typeface="Söhne"/>
              </a:rPr>
              <a:t>Specific review count ranges within these intervals predict distinct prices (631.838, 509.594).</a:t>
            </a:r>
          </a:p>
        </p:txBody>
      </p:sp>
      <p:pic>
        <p:nvPicPr>
          <p:cNvPr id="11" name="Picture 10">
            <a:extLst>
              <a:ext uri="{FF2B5EF4-FFF2-40B4-BE49-F238E27FC236}">
                <a16:creationId xmlns:a16="http://schemas.microsoft.com/office/drawing/2014/main" id="{05ECF7BF-23C1-B04B-AF9F-034419D741A7}"/>
              </a:ext>
            </a:extLst>
          </p:cNvPr>
          <p:cNvPicPr>
            <a:picLocks noChangeAspect="1"/>
          </p:cNvPicPr>
          <p:nvPr/>
        </p:nvPicPr>
        <p:blipFill>
          <a:blip r:embed="rId3"/>
          <a:stretch>
            <a:fillRect/>
          </a:stretch>
        </p:blipFill>
        <p:spPr>
          <a:xfrm>
            <a:off x="6099050" y="144989"/>
            <a:ext cx="4343400" cy="3073400"/>
          </a:xfrm>
          <a:prstGeom prst="rect">
            <a:avLst/>
          </a:prstGeom>
        </p:spPr>
      </p:pic>
    </p:spTree>
    <p:extLst>
      <p:ext uri="{BB962C8B-B14F-4D97-AF65-F5344CB8AC3E}">
        <p14:creationId xmlns:p14="http://schemas.microsoft.com/office/powerpoint/2010/main" val="4229956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547A0-E8C4-3080-D361-B1087672CDAD}"/>
              </a:ext>
            </a:extLst>
          </p:cNvPr>
          <p:cNvSpPr>
            <a:spLocks noGrp="1"/>
          </p:cNvSpPr>
          <p:nvPr>
            <p:ph type="title"/>
          </p:nvPr>
        </p:nvSpPr>
        <p:spPr>
          <a:xfrm>
            <a:off x="264386" y="0"/>
            <a:ext cx="10515600" cy="1325563"/>
          </a:xfrm>
        </p:spPr>
        <p:txBody>
          <a:bodyPr>
            <a:normAutofit/>
          </a:bodyPr>
          <a:lstStyle/>
          <a:p>
            <a:r>
              <a:rPr lang="en-US" sz="3200" dirty="0">
                <a:latin typeface="Adelle Sans Devanagari" panose="02000503000000020004" pitchFamily="2" charset="-78"/>
                <a:cs typeface="Adelle Sans Devanagari" panose="02000503000000020004" pitchFamily="2" charset="-78"/>
              </a:rPr>
              <a:t>Lets dig the synopsis</a:t>
            </a:r>
            <a:r>
              <a:rPr lang="en-IN" sz="1200" b="0" i="0" dirty="0">
                <a:solidFill>
                  <a:srgbClr val="CCCCCC"/>
                </a:solidFill>
                <a:effectLst/>
                <a:latin typeface="Menlo" panose="020B0609030804020204" pitchFamily="49" charset="0"/>
              </a:rPr>
              <a:t> </a:t>
            </a:r>
            <a:br>
              <a:rPr lang="en-IN" sz="1200" b="0" i="0" dirty="0">
                <a:solidFill>
                  <a:srgbClr val="CCCCCC"/>
                </a:solidFill>
                <a:effectLst/>
                <a:latin typeface="Menlo" panose="020B0609030804020204" pitchFamily="49" charset="0"/>
              </a:rPr>
            </a:br>
            <a:br>
              <a:rPr lang="en-IN" sz="1200" b="0" i="0" dirty="0">
                <a:solidFill>
                  <a:srgbClr val="CCCCCC"/>
                </a:solidFill>
                <a:effectLst/>
                <a:latin typeface="Menlo" panose="020B0609030804020204" pitchFamily="49" charset="0"/>
              </a:rPr>
            </a:br>
            <a:br>
              <a:rPr lang="en-IN" sz="1200" b="0" i="0" dirty="0">
                <a:solidFill>
                  <a:srgbClr val="CCCCCC"/>
                </a:solidFill>
                <a:effectLst/>
                <a:latin typeface="Menlo" panose="020B0609030804020204" pitchFamily="49" charset="0"/>
              </a:rPr>
            </a:br>
            <a:endParaRPr lang="en-US" sz="3200" dirty="0">
              <a:latin typeface="Adelle Sans Devanagari" panose="02000503000000020004" pitchFamily="2" charset="-78"/>
              <a:cs typeface="Adelle Sans Devanagari" panose="02000503000000020004" pitchFamily="2" charset="-78"/>
            </a:endParaRPr>
          </a:p>
        </p:txBody>
      </p:sp>
      <p:pic>
        <p:nvPicPr>
          <p:cNvPr id="9" name="Picture 8">
            <a:extLst>
              <a:ext uri="{FF2B5EF4-FFF2-40B4-BE49-F238E27FC236}">
                <a16:creationId xmlns:a16="http://schemas.microsoft.com/office/drawing/2014/main" id="{3CE5973E-8793-E065-B098-1CABDCDC5550}"/>
              </a:ext>
            </a:extLst>
          </p:cNvPr>
          <p:cNvPicPr>
            <a:picLocks noChangeAspect="1"/>
          </p:cNvPicPr>
          <p:nvPr/>
        </p:nvPicPr>
        <p:blipFill>
          <a:blip r:embed="rId2"/>
          <a:stretch>
            <a:fillRect/>
          </a:stretch>
        </p:blipFill>
        <p:spPr>
          <a:xfrm>
            <a:off x="5821442" y="2400180"/>
            <a:ext cx="4506976" cy="3821176"/>
          </a:xfrm>
          <a:prstGeom prst="rect">
            <a:avLst/>
          </a:prstGeom>
        </p:spPr>
      </p:pic>
      <p:sp>
        <p:nvSpPr>
          <p:cNvPr id="13" name="TextBox 12">
            <a:extLst>
              <a:ext uri="{FF2B5EF4-FFF2-40B4-BE49-F238E27FC236}">
                <a16:creationId xmlns:a16="http://schemas.microsoft.com/office/drawing/2014/main" id="{67120F36-3400-87C6-908B-56DD1093F6D8}"/>
              </a:ext>
            </a:extLst>
          </p:cNvPr>
          <p:cNvSpPr txBox="1"/>
          <p:nvPr/>
        </p:nvSpPr>
        <p:spPr>
          <a:xfrm>
            <a:off x="798336" y="2688844"/>
            <a:ext cx="3227296" cy="5355312"/>
          </a:xfrm>
          <a:prstGeom prst="rect">
            <a:avLst/>
          </a:prstGeom>
          <a:noFill/>
        </p:spPr>
        <p:txBody>
          <a:bodyPr wrap="square">
            <a:spAutoFit/>
          </a:bodyPr>
          <a:lstStyle/>
          <a:p>
            <a:r>
              <a:rPr lang="en-IN" sz="1400" b="0" dirty="0" err="1">
                <a:effectLst/>
                <a:latin typeface="Adelle Sans Devanagari" panose="02000503000000020004" pitchFamily="2" charset="-78"/>
                <a:cs typeface="Adelle Sans Devanagari" panose="02000503000000020004" pitchFamily="2" charset="-78"/>
              </a:rPr>
              <a:t>SentimentIntensity</a:t>
            </a:r>
            <a:r>
              <a:rPr lang="en-IN" sz="1400" b="0" dirty="0">
                <a:effectLst/>
                <a:latin typeface="Adelle Sans Devanagari" panose="02000503000000020004" pitchFamily="2" charset="-78"/>
                <a:cs typeface="Adelle Sans Devanagari" panose="02000503000000020004" pitchFamily="2" charset="-78"/>
              </a:rPr>
              <a:t> Analyzer </a:t>
            </a:r>
          </a:p>
          <a:p>
            <a:r>
              <a:rPr lang="en-IN" sz="1400" b="0" i="0" dirty="0">
                <a:effectLst/>
                <a:latin typeface="Söhne"/>
              </a:rPr>
              <a:t> (Valence Aware Dictionary and </a:t>
            </a:r>
            <a:r>
              <a:rPr lang="en-IN" sz="1400" b="0" i="0" dirty="0" err="1">
                <a:effectLst/>
                <a:latin typeface="Söhne"/>
              </a:rPr>
              <a:t>Entiment</a:t>
            </a:r>
            <a:r>
              <a:rPr lang="en-IN" sz="1400" b="0" i="0" dirty="0">
                <a:effectLst/>
                <a:latin typeface="Söhne"/>
              </a:rPr>
              <a:t> Reasoner) </a:t>
            </a:r>
            <a:endParaRPr lang="en-IN" sz="1400" dirty="0">
              <a:latin typeface="Adelle Sans Devanagari" panose="02000503000000020004" pitchFamily="2" charset="-78"/>
              <a:cs typeface="Adelle Sans Devanagari" panose="02000503000000020004" pitchFamily="2" charset="-78"/>
            </a:endParaRPr>
          </a:p>
          <a:p>
            <a:endParaRPr lang="en-IN" sz="1400" dirty="0">
              <a:latin typeface="Adelle Sans Devanagari" panose="02000503000000020004" pitchFamily="2" charset="-78"/>
              <a:cs typeface="Adelle Sans Devanagari" panose="02000503000000020004" pitchFamily="2" charset="-78"/>
            </a:endParaRPr>
          </a:p>
          <a:p>
            <a:pPr lvl="1"/>
            <a:r>
              <a:rPr lang="en-IN" sz="1200" b="0" dirty="0" err="1">
                <a:effectLst/>
                <a:latin typeface="Adelle Sans Devanagari" panose="02000503000000020004" pitchFamily="2" charset="-78"/>
                <a:cs typeface="Adelle Sans Devanagari" panose="02000503000000020004" pitchFamily="2" charset="-78"/>
              </a:rPr>
              <a:t>Bestseller_Score</a:t>
            </a:r>
            <a:endParaRPr lang="en-IN" sz="1200" b="0" dirty="0">
              <a:effectLst/>
              <a:latin typeface="Adelle Sans Devanagari" panose="02000503000000020004" pitchFamily="2" charset="-78"/>
              <a:cs typeface="Adelle Sans Devanagari" panose="02000503000000020004" pitchFamily="2" charset="-78"/>
            </a:endParaRPr>
          </a:p>
          <a:p>
            <a:endParaRPr lang="en-IN" sz="1400" b="0" dirty="0">
              <a:effectLst/>
              <a:latin typeface="Adelle Sans Devanagari" panose="02000503000000020004" pitchFamily="2" charset="-78"/>
              <a:cs typeface="Adelle Sans Devanagari" panose="02000503000000020004" pitchFamily="2" charset="-78"/>
            </a:endParaRPr>
          </a:p>
          <a:p>
            <a:r>
              <a:rPr lang="en-IN" sz="1400" b="0" dirty="0">
                <a:effectLst/>
                <a:latin typeface="Adelle Sans Devanagari" panose="02000503000000020004" pitchFamily="2" charset="-78"/>
                <a:cs typeface="Adelle Sans Devanagari" panose="02000503000000020004" pitchFamily="2" charset="-78"/>
              </a:rPr>
              <a:t>Word Tokenize </a:t>
            </a:r>
          </a:p>
          <a:p>
            <a:endParaRPr lang="en-IN" sz="1400" dirty="0">
              <a:latin typeface="Adelle Sans Devanagari" panose="02000503000000020004" pitchFamily="2" charset="-78"/>
              <a:cs typeface="Adelle Sans Devanagari" panose="02000503000000020004" pitchFamily="2" charset="-78"/>
            </a:endParaRPr>
          </a:p>
          <a:p>
            <a:pPr lvl="1"/>
            <a:r>
              <a:rPr lang="en-IN" sz="1200" b="0" dirty="0" err="1">
                <a:effectLst/>
                <a:latin typeface="Adelle Sans Devanagari" panose="02000503000000020004" pitchFamily="2" charset="-78"/>
                <a:cs typeface="Adelle Sans Devanagari" panose="02000503000000020004" pitchFamily="2" charset="-78"/>
              </a:rPr>
              <a:t>Thriller_Mystery</a:t>
            </a:r>
            <a:endParaRPr lang="en-IN" sz="1200" b="0" dirty="0">
              <a:effectLst/>
              <a:latin typeface="Adelle Sans Devanagari" panose="02000503000000020004" pitchFamily="2" charset="-78"/>
              <a:cs typeface="Adelle Sans Devanagari" panose="02000503000000020004" pitchFamily="2" charset="-78"/>
            </a:endParaRPr>
          </a:p>
          <a:p>
            <a:pPr lvl="1"/>
            <a:r>
              <a:rPr lang="en-IN" sz="1200" b="0" dirty="0">
                <a:effectLst/>
                <a:latin typeface="Adelle Sans Devanagari" panose="02000503000000020004" pitchFamily="2" charset="-78"/>
                <a:cs typeface="Adelle Sans Devanagari" panose="02000503000000020004" pitchFamily="2" charset="-78"/>
              </a:rPr>
              <a:t>Historic</a:t>
            </a:r>
          </a:p>
          <a:p>
            <a:pPr lvl="1"/>
            <a:r>
              <a:rPr lang="en-IN" sz="1200" b="0" dirty="0" err="1">
                <a:effectLst/>
                <a:latin typeface="Adelle Sans Devanagari" panose="02000503000000020004" pitchFamily="2" charset="-78"/>
                <a:cs typeface="Adelle Sans Devanagari" panose="02000503000000020004" pitchFamily="2" charset="-78"/>
              </a:rPr>
              <a:t>Part_of_Series</a:t>
            </a:r>
            <a:endParaRPr lang="en-IN" sz="1200" b="0" dirty="0">
              <a:effectLst/>
              <a:latin typeface="Adelle Sans Devanagari" panose="02000503000000020004" pitchFamily="2" charset="-78"/>
              <a:cs typeface="Adelle Sans Devanagari" panose="02000503000000020004" pitchFamily="2" charset="-78"/>
            </a:endParaRPr>
          </a:p>
          <a:p>
            <a:pPr lvl="1"/>
            <a:r>
              <a:rPr lang="en-IN" sz="1200" b="0" dirty="0" err="1">
                <a:effectLst/>
                <a:latin typeface="Adelle Sans Devanagari" panose="02000503000000020004" pitchFamily="2" charset="-78"/>
                <a:cs typeface="Adelle Sans Devanagari" panose="02000503000000020004" pitchFamily="2" charset="-78"/>
              </a:rPr>
              <a:t>Includes_Pictures</a:t>
            </a:r>
            <a:endParaRPr lang="en-IN" sz="1200" b="0" dirty="0">
              <a:effectLst/>
              <a:latin typeface="Adelle Sans Devanagari" panose="02000503000000020004" pitchFamily="2" charset="-78"/>
              <a:cs typeface="Adelle Sans Devanagari" panose="02000503000000020004" pitchFamily="2" charset="-78"/>
            </a:endParaRPr>
          </a:p>
          <a:p>
            <a:pPr lvl="1"/>
            <a:r>
              <a:rPr lang="en-IN" sz="1200" b="0" dirty="0">
                <a:effectLst/>
                <a:latin typeface="Adelle Sans Devanagari" panose="02000503000000020004" pitchFamily="2" charset="-78"/>
                <a:cs typeface="Adelle Sans Devanagari" panose="02000503000000020004" pitchFamily="2" charset="-78"/>
              </a:rPr>
              <a:t>Biography</a:t>
            </a:r>
          </a:p>
          <a:p>
            <a:endParaRPr lang="en-IN" sz="1400" dirty="0">
              <a:latin typeface="Adelle Sans Devanagari" panose="02000503000000020004" pitchFamily="2" charset="-78"/>
              <a:cs typeface="Adelle Sans Devanagari" panose="02000503000000020004" pitchFamily="2" charset="-78"/>
            </a:endParaRPr>
          </a:p>
          <a:p>
            <a:r>
              <a:rPr lang="en-IN" sz="1400" b="0" dirty="0">
                <a:effectLst/>
                <a:latin typeface="Adelle Sans Devanagari" panose="02000503000000020004" pitchFamily="2" charset="-78"/>
                <a:cs typeface="Adelle Sans Devanagari" panose="02000503000000020004" pitchFamily="2" charset="-78"/>
              </a:rPr>
              <a:t>TF - IDF Vectorizer</a:t>
            </a:r>
          </a:p>
          <a:p>
            <a:endParaRPr lang="en-IN" b="0" dirty="0">
              <a:solidFill>
                <a:srgbClr val="CCCCCC"/>
              </a:solidFill>
              <a:effectLst/>
              <a:latin typeface="Menlo" panose="020B0609030804020204" pitchFamily="49" charset="0"/>
            </a:endParaRPr>
          </a:p>
          <a:p>
            <a:endParaRPr lang="en-IN" dirty="0">
              <a:solidFill>
                <a:srgbClr val="4EC9B0"/>
              </a:solidFill>
              <a:latin typeface="Menlo" panose="020B0609030804020204" pitchFamily="49" charset="0"/>
            </a:endParaRPr>
          </a:p>
          <a:p>
            <a:endParaRPr lang="en-IN" b="0" dirty="0">
              <a:solidFill>
                <a:srgbClr val="4EC9B0"/>
              </a:solidFill>
              <a:effectLst/>
              <a:latin typeface="Menlo" panose="020B0609030804020204" pitchFamily="49" charset="0"/>
            </a:endParaRPr>
          </a:p>
          <a:p>
            <a:r>
              <a:rPr lang="en-IN" dirty="0">
                <a:solidFill>
                  <a:srgbClr val="4EC9B0"/>
                </a:solidFill>
                <a:latin typeface="Menlo" panose="020B0609030804020204" pitchFamily="49" charset="0"/>
              </a:rPr>
              <a:t>	</a:t>
            </a:r>
          </a:p>
          <a:p>
            <a:r>
              <a:rPr lang="en-IN" b="0" dirty="0">
                <a:solidFill>
                  <a:srgbClr val="4EC9B0"/>
                </a:solidFill>
                <a:effectLst/>
                <a:latin typeface="Menlo" panose="020B0609030804020204" pitchFamily="49" charset="0"/>
              </a:rPr>
              <a:t>	</a:t>
            </a:r>
          </a:p>
          <a:p>
            <a:endParaRPr lang="en-IN" dirty="0">
              <a:solidFill>
                <a:srgbClr val="4EC9B0"/>
              </a:solidFill>
              <a:latin typeface="Menlo" panose="020B0609030804020204" pitchFamily="49" charset="0"/>
            </a:endParaRPr>
          </a:p>
          <a:p>
            <a:endParaRPr lang="en-IN" b="0" dirty="0">
              <a:solidFill>
                <a:srgbClr val="CCCCCC"/>
              </a:solidFill>
              <a:effectLst/>
              <a:latin typeface="Menlo" panose="020B0609030804020204" pitchFamily="49" charset="0"/>
            </a:endParaRPr>
          </a:p>
          <a:p>
            <a:endParaRPr lang="en-IN" b="0" dirty="0">
              <a:solidFill>
                <a:srgbClr val="CCCCCC"/>
              </a:solidFill>
              <a:effectLst/>
              <a:latin typeface="Menlo" panose="020B0609030804020204" pitchFamily="49" charset="0"/>
            </a:endParaRPr>
          </a:p>
        </p:txBody>
      </p:sp>
      <p:sp>
        <p:nvSpPr>
          <p:cNvPr id="17" name="TextBox 16">
            <a:extLst>
              <a:ext uri="{FF2B5EF4-FFF2-40B4-BE49-F238E27FC236}">
                <a16:creationId xmlns:a16="http://schemas.microsoft.com/office/drawing/2014/main" id="{DD7DA0A5-38F6-DB61-4736-C8B26BBEB6EB}"/>
              </a:ext>
            </a:extLst>
          </p:cNvPr>
          <p:cNvSpPr txBox="1"/>
          <p:nvPr/>
        </p:nvSpPr>
        <p:spPr>
          <a:xfrm>
            <a:off x="2563128" y="505122"/>
            <a:ext cx="6094476" cy="1785104"/>
          </a:xfrm>
          <a:prstGeom prst="rect">
            <a:avLst/>
          </a:prstGeom>
          <a:noFill/>
        </p:spPr>
        <p:txBody>
          <a:bodyPr wrap="square">
            <a:spAutoFit/>
          </a:bodyPr>
          <a:lstStyle/>
          <a:p>
            <a:r>
              <a:rPr lang="en-IN" sz="1100" b="0" i="0" dirty="0">
                <a:effectLst/>
                <a:latin typeface="Menlo" panose="020B0609030804020204" pitchFamily="49" charset="0"/>
              </a:rPr>
              <a:t>"FROM THE BESTSELLING AUTHOR OF RONALDO AND NEYMAR Prolific, cool-headed and unerringly consistent, Lionel Messi is one of the most revered footballers in history. But did you know that his transfer to Barcelona was first agreed on a paper napkin? Or that an x-ray of his hand was to thank for identifying his growth hormone deficiency? And do you know why he refused to collect his first ever Champions League winner's medal? Find out all this and more in Luca </a:t>
            </a:r>
            <a:r>
              <a:rPr lang="en-IN" sz="1100" b="0" i="0" dirty="0" err="1">
                <a:effectLst/>
                <a:latin typeface="Menlo" panose="020B0609030804020204" pitchFamily="49" charset="0"/>
              </a:rPr>
              <a:t>Caioli's</a:t>
            </a:r>
            <a:r>
              <a:rPr lang="en-IN" sz="1100" b="0" i="0" dirty="0">
                <a:effectLst/>
                <a:latin typeface="Menlo" panose="020B0609030804020204" pitchFamily="49" charset="0"/>
              </a:rPr>
              <a:t> classic portrait of a footballing icon, featuring exclusive interviews with those who know him best and even Messi himself. Includes all the action from the 2017/18 season and the 2018 World Cup"</a:t>
            </a:r>
            <a:endParaRPr lang="en-US" sz="1100" dirty="0"/>
          </a:p>
        </p:txBody>
      </p:sp>
    </p:spTree>
    <p:extLst>
      <p:ext uri="{BB962C8B-B14F-4D97-AF65-F5344CB8AC3E}">
        <p14:creationId xmlns:p14="http://schemas.microsoft.com/office/powerpoint/2010/main" val="3418218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alphaModFix amt="43188"/>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F7EDB-E807-0D9A-5456-5B7AF495B298}"/>
              </a:ext>
            </a:extLst>
          </p:cNvPr>
          <p:cNvSpPr>
            <a:spLocks noGrp="1"/>
          </p:cNvSpPr>
          <p:nvPr>
            <p:ph type="title"/>
          </p:nvPr>
        </p:nvSpPr>
        <p:spPr>
          <a:xfrm>
            <a:off x="335280" y="-82931"/>
            <a:ext cx="10515600" cy="1325563"/>
          </a:xfrm>
        </p:spPr>
        <p:txBody>
          <a:bodyPr>
            <a:normAutofit/>
          </a:bodyPr>
          <a:lstStyle/>
          <a:p>
            <a:r>
              <a:rPr lang="en-US" sz="2000" dirty="0">
                <a:latin typeface="Adelle Sans Devanagari" panose="02000503000000020004" pitchFamily="2" charset="-78"/>
                <a:cs typeface="Adelle Sans Devanagari" panose="02000503000000020004" pitchFamily="2" charset="-78"/>
              </a:rPr>
              <a:t>Model(Same) Again </a:t>
            </a:r>
          </a:p>
        </p:txBody>
      </p:sp>
      <p:sp>
        <p:nvSpPr>
          <p:cNvPr id="8" name="TextBox 7">
            <a:extLst>
              <a:ext uri="{FF2B5EF4-FFF2-40B4-BE49-F238E27FC236}">
                <a16:creationId xmlns:a16="http://schemas.microsoft.com/office/drawing/2014/main" id="{8DBBB453-FCDD-E36B-7241-7425C9D57243}"/>
              </a:ext>
            </a:extLst>
          </p:cNvPr>
          <p:cNvSpPr txBox="1"/>
          <p:nvPr/>
        </p:nvSpPr>
        <p:spPr>
          <a:xfrm>
            <a:off x="335280" y="859251"/>
            <a:ext cx="3721963" cy="7571303"/>
          </a:xfrm>
          <a:prstGeom prst="rect">
            <a:avLst/>
          </a:prstGeom>
          <a:noFill/>
        </p:spPr>
        <p:txBody>
          <a:bodyPr wrap="square" rtlCol="0" anchor="ctr">
            <a:spAutoFit/>
          </a:bodyPr>
          <a:lstStyle/>
          <a:p>
            <a:pPr marL="285750" indent="-285750">
              <a:buFont typeface="Arial" panose="020B0604020202020204" pitchFamily="34" charset="0"/>
              <a:buChar char="•"/>
            </a:pPr>
            <a:r>
              <a:rPr lang="en-US" sz="1200" dirty="0">
                <a:latin typeface="Adelle Sans Devanagari" panose="02000503000000020004" pitchFamily="2" charset="-78"/>
                <a:cs typeface="Adelle Sans Devanagari" panose="02000503000000020004" pitchFamily="2" charset="-78"/>
              </a:rPr>
              <a:t>Predict the Book Price but I changed the transformed the target to predict logarithmic target.</a:t>
            </a:r>
          </a:p>
          <a:p>
            <a:pPr marL="285750" indent="-285750">
              <a:buFont typeface="Arial" panose="020B0604020202020204" pitchFamily="34" charset="0"/>
              <a:buChar char="•"/>
            </a:pPr>
            <a:endParaRPr lang="en-US" sz="1200" dirty="0">
              <a:latin typeface="Adelle Sans Devanagari" panose="02000503000000020004" pitchFamily="2" charset="-78"/>
              <a:cs typeface="Adelle Sans Devanagari" panose="02000503000000020004" pitchFamily="2" charset="-78"/>
            </a:endParaRPr>
          </a:p>
          <a:p>
            <a:endParaRPr lang="en-US" sz="1200" dirty="0">
              <a:latin typeface="Adelle Sans Devanagari" panose="02000503000000020004" pitchFamily="2" charset="-78"/>
              <a:cs typeface="Adelle Sans Devanagari" panose="02000503000000020004" pitchFamily="2" charset="-78"/>
            </a:endParaRPr>
          </a:p>
          <a:p>
            <a:pPr marL="285750" indent="-285750">
              <a:buFont typeface="Arial" panose="020B0604020202020204" pitchFamily="34" charset="0"/>
              <a:buChar char="•"/>
            </a:pPr>
            <a:r>
              <a:rPr lang="en-US" sz="1200" dirty="0">
                <a:latin typeface="Adelle Sans Devanagari" panose="02000503000000020004" pitchFamily="2" charset="-78"/>
                <a:cs typeface="Adelle Sans Devanagari" panose="02000503000000020004" pitchFamily="2" charset="-78"/>
              </a:rPr>
              <a:t>Applied Outlier handling using IQR method for certain price and reviews related attributes </a:t>
            </a:r>
            <a:endParaRPr lang="en-US" sz="1200" i="1" dirty="0">
              <a:latin typeface="Adelle Sans Devanagari" panose="02000503000000020004" pitchFamily="2" charset="-78"/>
              <a:cs typeface="Adelle Sans Devanagari" panose="02000503000000020004" pitchFamily="2" charset="-78"/>
            </a:endParaRPr>
          </a:p>
          <a:p>
            <a:pPr marL="285750" indent="-285750">
              <a:buFont typeface="Arial" panose="020B0604020202020204" pitchFamily="34" charset="0"/>
              <a:buChar char="•"/>
            </a:pPr>
            <a:endParaRPr lang="en-US" sz="1200" i="1" dirty="0">
              <a:latin typeface="Adelle Sans Devanagari" panose="02000503000000020004" pitchFamily="2" charset="-78"/>
              <a:cs typeface="Adelle Sans Devanagari" panose="02000503000000020004" pitchFamily="2" charset="-78"/>
            </a:endParaRPr>
          </a:p>
          <a:p>
            <a:pPr marL="285750" indent="-285750">
              <a:buFont typeface="Arial" panose="020B0604020202020204" pitchFamily="34" charset="0"/>
              <a:buChar char="•"/>
            </a:pPr>
            <a:endParaRPr lang="en-US" sz="1200" i="1" dirty="0">
              <a:latin typeface="Adelle Sans Devanagari" panose="02000503000000020004" pitchFamily="2" charset="-78"/>
              <a:cs typeface="Adelle Sans Devanagari" panose="02000503000000020004" pitchFamily="2" charset="-78"/>
            </a:endParaRPr>
          </a:p>
          <a:p>
            <a:pPr marL="285750" indent="-285750">
              <a:buFont typeface="Arial" panose="020B0604020202020204" pitchFamily="34" charset="0"/>
              <a:buChar char="•"/>
            </a:pPr>
            <a:r>
              <a:rPr lang="en-US" sz="1200" dirty="0">
                <a:latin typeface="Adelle Sans Devanagari" panose="02000503000000020004" pitchFamily="2" charset="-78"/>
                <a:cs typeface="Adelle Sans Devanagari" panose="02000503000000020004" pitchFamily="2" charset="-78"/>
              </a:rPr>
              <a:t>Added a few text indication attributes</a:t>
            </a:r>
          </a:p>
          <a:p>
            <a:endParaRPr lang="en-US" sz="1200" dirty="0">
              <a:latin typeface="Adelle Sans Devanagari" panose="02000503000000020004" pitchFamily="2" charset="-78"/>
              <a:cs typeface="Adelle Sans Devanagari" panose="02000503000000020004" pitchFamily="2" charset="-78"/>
            </a:endParaRPr>
          </a:p>
          <a:p>
            <a:endParaRPr lang="en-US" sz="1200" dirty="0">
              <a:latin typeface="Adelle Sans Devanagari" panose="02000503000000020004" pitchFamily="2" charset="-78"/>
              <a:cs typeface="Adelle Sans Devanagari" panose="02000503000000020004" pitchFamily="2" charset="-78"/>
            </a:endParaRPr>
          </a:p>
          <a:p>
            <a:pPr marL="285750" indent="-285750">
              <a:buFont typeface="Arial" panose="020B0604020202020204" pitchFamily="34" charset="0"/>
              <a:buChar char="•"/>
            </a:pPr>
            <a:r>
              <a:rPr lang="en-US" sz="1200" dirty="0">
                <a:latin typeface="Adelle Sans Devanagari" panose="02000503000000020004" pitchFamily="2" charset="-78"/>
                <a:cs typeface="Adelle Sans Devanagari" panose="02000503000000020004" pitchFamily="2" charset="-78"/>
              </a:rPr>
              <a:t>Eliminating the ones which are highly correlated to each other.</a:t>
            </a:r>
          </a:p>
          <a:p>
            <a:endParaRPr lang="en-US" sz="1200" dirty="0">
              <a:latin typeface="Adelle Sans Devanagari" panose="02000503000000020004" pitchFamily="2" charset="-78"/>
              <a:cs typeface="Adelle Sans Devanagari" panose="02000503000000020004" pitchFamily="2" charset="-78"/>
            </a:endParaRPr>
          </a:p>
          <a:p>
            <a:endParaRPr lang="en-US" sz="1200" dirty="0">
              <a:latin typeface="Adelle Sans Devanagari" panose="02000503000000020004" pitchFamily="2" charset="-78"/>
              <a:cs typeface="Adelle Sans Devanagari" panose="02000503000000020004" pitchFamily="2" charset="-78"/>
            </a:endParaRPr>
          </a:p>
          <a:p>
            <a:pPr marL="285750" indent="-285750">
              <a:buFont typeface="Arial" panose="020B0604020202020204" pitchFamily="34" charset="0"/>
              <a:buChar char="•"/>
            </a:pPr>
            <a:r>
              <a:rPr lang="en-US" sz="1200" dirty="0">
                <a:latin typeface="Adelle Sans Devanagari" panose="02000503000000020004" pitchFamily="2" charset="-78"/>
                <a:cs typeface="Adelle Sans Devanagari" panose="02000503000000020004" pitchFamily="2" charset="-78"/>
              </a:rPr>
              <a:t>Metrics : </a:t>
            </a:r>
            <a:r>
              <a:rPr lang="en-IN" sz="1200" dirty="0">
                <a:latin typeface="Adelle Sans Devanagari" panose="02000503000000020004" pitchFamily="2" charset="-78"/>
                <a:cs typeface="Adelle Sans Devanagari" panose="02000503000000020004" pitchFamily="2" charset="-78"/>
              </a:rPr>
              <a:t>The Root Mean Squared Logarithmic Error (RMSLE)</a:t>
            </a:r>
          </a:p>
          <a:p>
            <a:pPr marL="285750" indent="-285750">
              <a:buFont typeface="Arial" panose="020B0604020202020204" pitchFamily="34" charset="0"/>
              <a:buChar char="•"/>
            </a:pPr>
            <a:endParaRPr lang="en-IN" sz="1200" dirty="0">
              <a:latin typeface="Adelle Sans Devanagari" panose="02000503000000020004" pitchFamily="2" charset="-78"/>
              <a:cs typeface="Adelle Sans Devanagari" panose="02000503000000020004" pitchFamily="2" charset="-78"/>
            </a:endParaRPr>
          </a:p>
          <a:p>
            <a:endParaRPr lang="en-IN" sz="1200" dirty="0">
              <a:latin typeface="Adelle Sans Devanagari" panose="02000503000000020004" pitchFamily="2" charset="-78"/>
              <a:cs typeface="Adelle Sans Devanagari" panose="02000503000000020004" pitchFamily="2" charset="-78"/>
            </a:endParaRPr>
          </a:p>
          <a:p>
            <a:pPr marL="285750" indent="-285750">
              <a:buFont typeface="Arial" panose="020B0604020202020204" pitchFamily="34" charset="0"/>
              <a:buChar char="•"/>
            </a:pPr>
            <a:r>
              <a:rPr lang="en-IN" sz="1200" dirty="0">
                <a:latin typeface="Adelle Sans Devanagari" panose="02000503000000020004" pitchFamily="2" charset="-78"/>
                <a:cs typeface="Adelle Sans Devanagari" panose="02000503000000020004" pitchFamily="2" charset="-78"/>
              </a:rPr>
              <a:t>Removed variables with high missing and zero values.</a:t>
            </a:r>
          </a:p>
          <a:p>
            <a:pPr marL="285750" indent="-285750">
              <a:buFont typeface="Arial" panose="020B0604020202020204" pitchFamily="34" charset="0"/>
              <a:buChar char="•"/>
            </a:pPr>
            <a:endParaRPr lang="en-IN" sz="1200" dirty="0">
              <a:latin typeface="Adelle Sans Devanagari" panose="02000503000000020004" pitchFamily="2" charset="-78"/>
              <a:cs typeface="Adelle Sans Devanagari" panose="02000503000000020004" pitchFamily="2" charset="-78"/>
            </a:endParaRPr>
          </a:p>
          <a:p>
            <a:pPr marL="285750" indent="-285750">
              <a:buFont typeface="Arial" panose="020B0604020202020204" pitchFamily="34" charset="0"/>
              <a:buChar char="•"/>
            </a:pPr>
            <a:r>
              <a:rPr lang="en-IN" sz="1200" dirty="0">
                <a:latin typeface="Adelle Sans Devanagari" panose="02000503000000020004" pitchFamily="2" charset="-78"/>
                <a:cs typeface="Adelle Sans Devanagari" panose="02000503000000020004" pitchFamily="2" charset="-78"/>
              </a:rPr>
              <a:t>Still No Hyperparameters adjustment , Except a depth of 5 </a:t>
            </a:r>
          </a:p>
          <a:p>
            <a:pPr marL="285750" indent="-285750">
              <a:buFont typeface="Arial" panose="020B0604020202020204" pitchFamily="34" charset="0"/>
              <a:buChar char="•"/>
            </a:pPr>
            <a:endParaRPr lang="en-IN" sz="1400" dirty="0"/>
          </a:p>
          <a:p>
            <a:endParaRPr lang="en-US" sz="1400" dirty="0"/>
          </a:p>
          <a:p>
            <a:endParaRPr lang="en-US" sz="1400" dirty="0"/>
          </a:p>
          <a:p>
            <a:endParaRPr lang="en-US" dirty="0"/>
          </a:p>
          <a:p>
            <a:endParaRPr lang="en-US" dirty="0"/>
          </a:p>
          <a:p>
            <a:endParaRPr lang="en-US" dirty="0"/>
          </a:p>
          <a:p>
            <a:r>
              <a:rPr lang="en-US" dirty="0"/>
              <a:t> </a:t>
            </a:r>
          </a:p>
          <a:p>
            <a:endParaRPr lang="en-US" dirty="0"/>
          </a:p>
          <a:p>
            <a:endParaRPr lang="en-US" dirty="0"/>
          </a:p>
          <a:p>
            <a:endParaRPr lang="en-US" dirty="0"/>
          </a:p>
          <a:p>
            <a:endParaRPr lang="en-US" dirty="0"/>
          </a:p>
        </p:txBody>
      </p:sp>
      <p:pic>
        <p:nvPicPr>
          <p:cNvPr id="10" name="Picture 9">
            <a:extLst>
              <a:ext uri="{FF2B5EF4-FFF2-40B4-BE49-F238E27FC236}">
                <a16:creationId xmlns:a16="http://schemas.microsoft.com/office/drawing/2014/main" id="{5A8515B5-A1B4-15B7-CCEC-7111254A17DD}"/>
              </a:ext>
            </a:extLst>
          </p:cNvPr>
          <p:cNvPicPr>
            <a:picLocks noChangeAspect="1"/>
          </p:cNvPicPr>
          <p:nvPr/>
        </p:nvPicPr>
        <p:blipFill>
          <a:blip r:embed="rId3"/>
          <a:stretch>
            <a:fillRect/>
          </a:stretch>
        </p:blipFill>
        <p:spPr>
          <a:xfrm>
            <a:off x="4425697" y="422910"/>
            <a:ext cx="7148576" cy="5593842"/>
          </a:xfrm>
          <a:prstGeom prst="rect">
            <a:avLst/>
          </a:prstGeom>
        </p:spPr>
      </p:pic>
    </p:spTree>
    <p:extLst>
      <p:ext uri="{BB962C8B-B14F-4D97-AF65-F5344CB8AC3E}">
        <p14:creationId xmlns:p14="http://schemas.microsoft.com/office/powerpoint/2010/main" val="42824986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{C6134FCB-6F34-5343-8613-CA4303AC65C2}tf10001064</Template>
  <TotalTime>8964</TotalTime>
  <Words>848</Words>
  <Application>Microsoft Macintosh PowerPoint</Application>
  <PresentationFormat>Widescreen</PresentationFormat>
  <Paragraphs>196</Paragraphs>
  <Slides>15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Adelle Sans Devanagari</vt:lpstr>
      <vt:lpstr>Arial</vt:lpstr>
      <vt:lpstr>Calibri</vt:lpstr>
      <vt:lpstr>Calibri Light</vt:lpstr>
      <vt:lpstr>KaTeX_Main</vt:lpstr>
      <vt:lpstr>KaTeX_Math</vt:lpstr>
      <vt:lpstr>KaTeX_Size1</vt:lpstr>
      <vt:lpstr>Menlo</vt:lpstr>
      <vt:lpstr>Söhne</vt:lpstr>
      <vt:lpstr>Office Theme</vt:lpstr>
      <vt:lpstr>PowerPoint Presentation</vt:lpstr>
      <vt:lpstr>PowerPoint Presentation</vt:lpstr>
      <vt:lpstr>Objective and Metrics</vt:lpstr>
      <vt:lpstr>Am I feeling lucky ?  Baseline Score</vt:lpstr>
      <vt:lpstr> New Features Engineering  and Correlation   </vt:lpstr>
      <vt:lpstr>Tree- Based Bivariate </vt:lpstr>
      <vt:lpstr>Tree(of Debth 2) : No of reviews </vt:lpstr>
      <vt:lpstr>Lets dig the synopsis    </vt:lpstr>
      <vt:lpstr>Model(Same) Again </vt:lpstr>
      <vt:lpstr>Model Explainer </vt:lpstr>
      <vt:lpstr>Results Reveal and Questions  </vt:lpstr>
      <vt:lpstr>Appendix</vt:lpstr>
      <vt:lpstr>Model 1 Correlation</vt:lpstr>
      <vt:lpstr>PowerPoint Presentation</vt:lpstr>
      <vt:lpstr>Entropy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Rohit Jishtu</dc:creator>
  <cp:lastModifiedBy>Rohit Jishtu</cp:lastModifiedBy>
  <cp:revision>9</cp:revision>
  <dcterms:created xsi:type="dcterms:W3CDTF">2024-01-16T15:49:16Z</dcterms:created>
  <dcterms:modified xsi:type="dcterms:W3CDTF">2024-01-23T17:04:09Z</dcterms:modified>
</cp:coreProperties>
</file>